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7" r:id="rId3"/>
    <p:sldId id="266" r:id="rId4"/>
    <p:sldId id="283" r:id="rId5"/>
    <p:sldId id="294" r:id="rId6"/>
    <p:sldId id="284" r:id="rId7"/>
    <p:sldId id="258" r:id="rId8"/>
    <p:sldId id="288" r:id="rId9"/>
    <p:sldId id="292" r:id="rId10"/>
    <p:sldId id="293" r:id="rId11"/>
    <p:sldId id="261" r:id="rId12"/>
    <p:sldId id="290" r:id="rId13"/>
    <p:sldId id="289" r:id="rId14"/>
    <p:sldId id="265" r:id="rId15"/>
    <p:sldId id="264" r:id="rId16"/>
    <p:sldId id="287" r:id="rId17"/>
    <p:sldId id="279" r:id="rId18"/>
    <p:sldId id="291" r:id="rId19"/>
    <p:sldId id="285" r:id="rId20"/>
    <p:sldId id="286" r:id="rId2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715"/>
    <a:srgbClr val="F8F8F8"/>
    <a:srgbClr val="812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CC507-7208-44F8-9091-33FC89E16B37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9E0A4-CACE-4D67-A974-994DB45B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8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6ABA-2951-451E-86BA-5F9CA1BAC00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CE0E-3A74-434C-B037-76FA9F4A3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9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6ABA-2951-451E-86BA-5F9CA1BAC00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CE0E-3A74-434C-B037-76FA9F4A3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6ABA-2951-451E-86BA-5F9CA1BAC00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CE0E-3A74-434C-B037-76FA9F4A3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8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6ABA-2951-451E-86BA-5F9CA1BAC00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CE0E-3A74-434C-B037-76FA9F4A3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8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6ABA-2951-451E-86BA-5F9CA1BAC00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CE0E-3A74-434C-B037-76FA9F4A3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4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6ABA-2951-451E-86BA-5F9CA1BAC00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CE0E-3A74-434C-B037-76FA9F4A3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0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6ABA-2951-451E-86BA-5F9CA1BAC00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CE0E-3A74-434C-B037-76FA9F4A3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9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6ABA-2951-451E-86BA-5F9CA1BAC00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CE0E-3A74-434C-B037-76FA9F4A3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9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6ABA-2951-451E-86BA-5F9CA1BAC00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CE0E-3A74-434C-B037-76FA9F4A3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6ABA-2951-451E-86BA-5F9CA1BAC00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CE0E-3A74-434C-B037-76FA9F4A3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4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6ABA-2951-451E-86BA-5F9CA1BAC00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CE0E-3A74-434C-B037-76FA9F4A3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5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C6ABA-2951-451E-86BA-5F9CA1BAC00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6CE0E-3A74-434C-B037-76FA9F4A3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c-pmss.ru/pmp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pmsrybadm.edusite.ru/" TargetMode="External"/><Relationship Id="rId4" Type="http://schemas.openxmlformats.org/officeDocument/2006/relationships/hyperlink" Target="http://centr-doverie.edu.yar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75" y="64959"/>
            <a:ext cx="449926" cy="806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450" y="194559"/>
            <a:ext cx="10690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Ярославской области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338" y="1566159"/>
            <a:ext cx="11106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Проведение государственной итоговой аттестации </a:t>
            </a:r>
            <a:br>
              <a:rPr lang="ru-RU" sz="48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</a:br>
            <a:r>
              <a:rPr lang="ru-RU" sz="48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по образовательным программам среднего общего образования </a:t>
            </a:r>
            <a:br>
              <a:rPr lang="ru-RU" sz="48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</a:br>
            <a:r>
              <a:rPr lang="ru-RU" sz="48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в 2025 году</a:t>
            </a:r>
            <a:endParaRPr lang="ru-RU" sz="4800" b="1" dirty="0">
              <a:solidFill>
                <a:srgbClr val="97071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707" y="201840"/>
            <a:ext cx="10515600" cy="606424"/>
          </a:xfrm>
        </p:spPr>
        <p:txBody>
          <a:bodyPr>
            <a:normAutofit fontScale="90000"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                                      </a:t>
            </a:r>
            <a:r>
              <a:rPr lang="ru-RU" b="1" dirty="0" smtClean="0">
                <a:solidFill>
                  <a:srgbClr val="812749"/>
                </a:solidFill>
                <a:latin typeface="Century Gothic" panose="020B0502020202020204" pitchFamily="34" charset="0"/>
              </a:rPr>
              <a:t>Изменения в КИМ ЕГЭ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endParaRPr lang="ru-RU" sz="11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813706" y="870402"/>
          <a:ext cx="11122479" cy="562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2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Предмет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Изменения в КИМ ЕГЭ в 2025</a:t>
                      </a:r>
                      <a:r>
                        <a:rPr lang="ru-RU" sz="1100" baseline="0" dirty="0" smtClean="0"/>
                        <a:t> году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36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Китайский язык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Изменения структуры и содержания КИМ отсутствуют.</a:t>
                      </a:r>
                    </a:p>
                    <a:p>
                      <a:pPr algn="just"/>
                      <a:r>
                        <a:rPr lang="ru-RU" sz="1100" dirty="0" smtClean="0"/>
                        <a:t>Уточнены формулировки задания 28 письменной части, задания 3 устной части и</a:t>
                      </a:r>
                    </a:p>
                    <a:p>
                      <a:pPr algn="just"/>
                      <a:r>
                        <a:rPr lang="ru-RU" sz="1100" dirty="0" smtClean="0"/>
                        <a:t>дополнительных схем оценивания выполнения задания 28 письменной части и</a:t>
                      </a:r>
                    </a:p>
                    <a:p>
                      <a:pPr algn="just"/>
                      <a:r>
                        <a:rPr lang="ru-RU" sz="1100" dirty="0" smtClean="0"/>
                        <a:t>задания 2 устной части, а также критерии оценивания ответов на задание 28</a:t>
                      </a:r>
                    </a:p>
                    <a:p>
                      <a:pPr algn="just"/>
                      <a:r>
                        <a:rPr lang="ru-RU" sz="1100" dirty="0" smtClean="0"/>
                        <a:t>письменной части и задание 3 устной части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6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Литература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100" dirty="0" smtClean="0"/>
                        <a:t>Изменено задание № 5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dirty="0" smtClean="0"/>
                        <a:t>Уточнена формулировка задания 10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dirty="0" smtClean="0"/>
                        <a:t>Уточнено задание 8 (расширен перечень художественных средств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и приёмов)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dirty="0" smtClean="0"/>
                        <a:t>Одна из тем 11.1–11.3 носит дискуссионный характер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dirty="0" smtClean="0"/>
                        <a:t>Уточнены критерии оценивания выполнения заданий с развёрнутым ответом: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 изменены критерии оценивания задания 5 и 10.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6.   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Обновлены инструкции к экзаменационной работе и конкретным заданиям.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329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Русский язык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 основные характеристики экзаменационной работы сохранены.</a:t>
                      </a:r>
                    </a:p>
                    <a:p>
                      <a:r>
                        <a:rPr lang="ru-RU" sz="1100" dirty="0" smtClean="0"/>
                        <a:t>В формулировки заданий и систему оценивания их выполнения внесены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следующие</a:t>
                      </a:r>
                    </a:p>
                    <a:p>
                      <a:r>
                        <a:rPr lang="ru-RU" sz="1100" dirty="0" smtClean="0"/>
                        <a:t>изменения.</a:t>
                      </a:r>
                    </a:p>
                    <a:p>
                      <a:r>
                        <a:rPr lang="ru-RU" sz="1100" dirty="0" smtClean="0"/>
                        <a:t>1.Задание на соответствие 26 по теме изобразительно-выразительных средств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заменено новым заданием 22, </a:t>
                      </a:r>
                    </a:p>
                    <a:p>
                      <a:r>
                        <a:rPr lang="ru-RU" sz="1100" dirty="0" smtClean="0"/>
                        <a:t>2. В формулировке задания 27 (развёрнутый ответ) Не допускается обращение к таким жанрам, как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комикс, аниме, </a:t>
                      </a:r>
                      <a:r>
                        <a:rPr lang="ru-RU" sz="1100" dirty="0" err="1" smtClean="0"/>
                        <a:t>манга</a:t>
                      </a:r>
                      <a:r>
                        <a:rPr lang="ru-RU" sz="1100" dirty="0" smtClean="0"/>
                        <a:t>, </a:t>
                      </a:r>
                      <a:r>
                        <a:rPr lang="ru-RU" sz="1100" dirty="0" err="1" smtClean="0"/>
                        <a:t>фанфик</a:t>
                      </a:r>
                      <a:r>
                        <a:rPr lang="ru-RU" sz="1100" dirty="0" smtClean="0"/>
                        <a:t>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графический роман, компьютерная игра и другие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подобные виды представления информации.</a:t>
                      </a:r>
                    </a:p>
                    <a:p>
                      <a:r>
                        <a:rPr lang="ru-RU" sz="1100" dirty="0" smtClean="0"/>
                        <a:t>3. В задании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27 скорректирована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система оценивания развёрнутого ответа. </a:t>
                      </a:r>
                    </a:p>
                    <a:p>
                      <a:r>
                        <a:rPr lang="ru-RU" sz="1100" dirty="0" smtClean="0"/>
                        <a:t>4. Максимальные баллы за оценивание соблюдения грамматических норм (критерий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К9) и речевых норм (критерий К10) увеличены до 3 баллов. Первичный балл за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развёрнутый ответ увеличен с 21 балла до 22 баллов.</a:t>
                      </a:r>
                    </a:p>
                    <a:p>
                      <a:r>
                        <a:rPr lang="ru-RU" sz="1100" dirty="0" smtClean="0"/>
                        <a:t>6. Увеличен с 69 до 99 слов порог, при котором экзаменационное сочинение</a:t>
                      </a:r>
                    </a:p>
                    <a:p>
                      <a:r>
                        <a:rPr lang="ru-RU" sz="1100" dirty="0" smtClean="0"/>
                        <a:t>не проверяется (по всем критериям ставится 0 баллов).</a:t>
                      </a:r>
                      <a:r>
                        <a:rPr lang="ru-RU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56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Физика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Расширен спектр</a:t>
                      </a:r>
                    </a:p>
                    <a:p>
                      <a:r>
                        <a:rPr lang="ru-RU" sz="1100" dirty="0" smtClean="0"/>
                        <a:t>проверяемых элементов содержания в заданиях линий 2, 4, 8, 16, 21, 22 и 26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29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Химия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Внесены коррективы в модель задания 17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0" y="131417"/>
            <a:ext cx="261455" cy="4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5281"/>
            <a:ext cx="261455" cy="4684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55114" y="0"/>
            <a:ext cx="4108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ЕГЭ в 2025 году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80122"/>
              </p:ext>
            </p:extLst>
          </p:nvPr>
        </p:nvGraphicFramePr>
        <p:xfrm>
          <a:off x="258832" y="783082"/>
          <a:ext cx="5508073" cy="3982836"/>
        </p:xfrm>
        <a:graphic>
          <a:graphicData uri="http://schemas.openxmlformats.org/drawingml/2006/table">
            <a:tbl>
              <a:tblPr/>
              <a:tblGrid>
                <a:gridCol w="3028949">
                  <a:extLst>
                    <a:ext uri="{9D8B030D-6E8A-4147-A177-3AD203B41FA5}">
                      <a16:colId xmlns:a16="http://schemas.microsoft.com/office/drawing/2014/main" val="190287615"/>
                    </a:ext>
                  </a:extLst>
                </a:gridCol>
                <a:gridCol w="2479124">
                  <a:extLst>
                    <a:ext uri="{9D8B030D-6E8A-4147-A177-3AD203B41FA5}">
                      <a16:colId xmlns:a16="http://schemas.microsoft.com/office/drawing/2014/main" val="3072645471"/>
                    </a:ext>
                  </a:extLst>
                </a:gridCol>
              </a:tblGrid>
              <a:tr h="304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Продолжительность ЕГЭ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527719"/>
                  </a:ext>
                </a:extLst>
              </a:tr>
              <a:tr h="1006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(профиль)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(235 минут)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208350"/>
                  </a:ext>
                </a:extLst>
              </a:tr>
              <a:tr h="756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endParaRPr lang="ru-RU" sz="1050" dirty="0" smtClean="0">
                        <a:solidFill>
                          <a:srgbClr val="97071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1050" dirty="0" smtClean="0">
                        <a:solidFill>
                          <a:srgbClr val="97071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часа 30 минут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(210 минут)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8811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иностранные языки (письменно) </a:t>
                      </a:r>
                      <a:endParaRPr lang="ru-RU" sz="1100" dirty="0">
                        <a:solidFill>
                          <a:srgbClr val="97071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часа 10 минут</a:t>
                      </a:r>
                      <a:endParaRPr lang="ru-RU" sz="1100" dirty="0">
                        <a:solidFill>
                          <a:srgbClr val="97071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(190 минут)</a:t>
                      </a:r>
                      <a:endParaRPr lang="ru-RU" sz="1100" dirty="0">
                        <a:solidFill>
                          <a:srgbClr val="97071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032898"/>
                  </a:ext>
                </a:extLst>
              </a:tr>
              <a:tr h="585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(база) 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китайский язык (письменно)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часа</a:t>
                      </a:r>
                      <a:endParaRPr lang="ru-RU" sz="1100" dirty="0">
                        <a:solidFill>
                          <a:srgbClr val="97071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(180 минут)</a:t>
                      </a:r>
                      <a:endParaRPr lang="ru-RU" sz="1100" dirty="0">
                        <a:solidFill>
                          <a:srgbClr val="97071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246896"/>
                  </a:ext>
                </a:extLst>
              </a:tr>
              <a:tr h="391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иностранные языки (устно)</a:t>
                      </a:r>
                      <a:endParaRPr lang="ru-RU" sz="1100" dirty="0">
                        <a:solidFill>
                          <a:srgbClr val="97071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минут</a:t>
                      </a:r>
                      <a:endParaRPr lang="ru-RU" sz="1100" dirty="0">
                        <a:solidFill>
                          <a:srgbClr val="97071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348486"/>
                  </a:ext>
                </a:extLst>
              </a:tr>
              <a:tr h="315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китайский язык (устно)</a:t>
                      </a:r>
                      <a:endParaRPr lang="ru-RU" sz="1100">
                        <a:solidFill>
                          <a:srgbClr val="97071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минут</a:t>
                      </a:r>
                      <a:endParaRPr lang="ru-RU" sz="1100" dirty="0">
                        <a:solidFill>
                          <a:srgbClr val="97071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546218"/>
                  </a:ext>
                </a:extLst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6181780" y="1141385"/>
            <a:ext cx="5491322" cy="2292465"/>
            <a:chOff x="6278032" y="876692"/>
            <a:chExt cx="5491322" cy="229246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032" y="1982179"/>
              <a:ext cx="961675" cy="991564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7755114" y="876692"/>
              <a:ext cx="401424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Информатика </a:t>
              </a:r>
              <a:endPara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в компьютерной форме</a:t>
              </a:r>
            </a:p>
            <a:p>
              <a:pPr algn="ctr"/>
              <a:r>
                <a:rPr lang="ru-RU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(КЕГЭ)</a:t>
              </a:r>
              <a:endPara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828288" y="2245827"/>
              <a:ext cx="394106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970715"/>
                  </a:solidFill>
                  <a:latin typeface="Century Gothic" panose="020B0502020202020204" pitchFamily="34" charset="0"/>
                </a:rPr>
                <a:t>Перечень ПО, предоставляемого участнику, формируется ОИВ</a:t>
              </a:r>
              <a:endParaRPr lang="ru-RU" dirty="0">
                <a:solidFill>
                  <a:srgbClr val="970715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8342111" y="3802989"/>
            <a:ext cx="2647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(4852) 40-08-63</a:t>
            </a:r>
          </a:p>
          <a:p>
            <a:pPr algn="ctr"/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(4852) </a:t>
            </a: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40-08-52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5280" y="4941398"/>
            <a:ext cx="3371850" cy="1714499"/>
            <a:chOff x="819150" y="5029201"/>
            <a:chExt cx="3371850" cy="171449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819150" y="5029201"/>
              <a:ext cx="3371850" cy="171449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61547" y="5424785"/>
              <a:ext cx="18870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970715"/>
                  </a:solidFill>
                  <a:latin typeface="Century Gothic" panose="020B0502020202020204" pitchFamily="34" charset="0"/>
                </a:rPr>
                <a:t>Передача ЭМ </a:t>
              </a:r>
            </a:p>
            <a:p>
              <a:pPr algn="ctr"/>
              <a:r>
                <a:rPr lang="ru-RU" dirty="0" smtClean="0">
                  <a:solidFill>
                    <a:srgbClr val="970715"/>
                  </a:solidFill>
                  <a:latin typeface="Century Gothic" panose="020B0502020202020204" pitchFamily="34" charset="0"/>
                </a:rPr>
                <a:t>по сети</a:t>
              </a:r>
            </a:p>
            <a:p>
              <a:pPr algn="ctr"/>
              <a:r>
                <a:rPr lang="ru-RU" dirty="0" smtClean="0">
                  <a:solidFill>
                    <a:srgbClr val="970715"/>
                  </a:solidFill>
                  <a:latin typeface="Century Gothic" panose="020B0502020202020204" pitchFamily="34" charset="0"/>
                </a:rPr>
                <a:t>Интернет</a:t>
              </a:r>
              <a:endParaRPr lang="ru-RU" dirty="0">
                <a:solidFill>
                  <a:srgbClr val="970715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438680" y="4941396"/>
            <a:ext cx="3371850" cy="1714499"/>
            <a:chOff x="819150" y="5029201"/>
            <a:chExt cx="3371850" cy="1714499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19150" y="5029201"/>
              <a:ext cx="3371850" cy="171449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72957" y="5424785"/>
              <a:ext cx="16642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970715"/>
                  </a:solidFill>
                  <a:latin typeface="Century Gothic" panose="020B0502020202020204" pitchFamily="34" charset="0"/>
                </a:rPr>
                <a:t>Печать ЭМ </a:t>
              </a:r>
            </a:p>
            <a:p>
              <a:pPr algn="ctr"/>
              <a:r>
                <a:rPr lang="ru-RU" dirty="0" smtClean="0">
                  <a:solidFill>
                    <a:srgbClr val="970715"/>
                  </a:solidFill>
                  <a:latin typeface="Century Gothic" panose="020B0502020202020204" pitchFamily="34" charset="0"/>
                </a:rPr>
                <a:t>в аудитории </a:t>
              </a:r>
              <a:endParaRPr lang="ru-RU" dirty="0">
                <a:solidFill>
                  <a:srgbClr val="970715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492081" y="4941397"/>
            <a:ext cx="3371850" cy="1714499"/>
            <a:chOff x="819150" y="5029201"/>
            <a:chExt cx="3371850" cy="171449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819150" y="5029201"/>
              <a:ext cx="3371850" cy="171449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09075" y="5424785"/>
              <a:ext cx="2392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970715"/>
                  </a:solidFill>
                  <a:latin typeface="Century Gothic" panose="020B0502020202020204" pitchFamily="34" charset="0"/>
                </a:rPr>
                <a:t>Сканирование ЭМ</a:t>
              </a:r>
            </a:p>
            <a:p>
              <a:pPr algn="ctr"/>
              <a:r>
                <a:rPr lang="ru-RU" dirty="0" smtClean="0">
                  <a:solidFill>
                    <a:srgbClr val="970715"/>
                  </a:solidFill>
                  <a:latin typeface="Century Gothic" panose="020B0502020202020204" pitchFamily="34" charset="0"/>
                </a:rPr>
                <a:t>в аудитории</a:t>
              </a:r>
              <a:endParaRPr lang="ru-RU" dirty="0">
                <a:solidFill>
                  <a:srgbClr val="970715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5280" y="97154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2400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1588" algn="ctr"/>
            <a:r>
              <a:rPr lang="ru-RU" sz="2800" b="1" dirty="0">
                <a:solidFill>
                  <a:srgbClr val="C00000"/>
                </a:solidFill>
              </a:rPr>
              <a:t>Участники </a:t>
            </a:r>
            <a:r>
              <a:rPr lang="ru-RU" sz="2800" b="1" dirty="0" smtClean="0">
                <a:solidFill>
                  <a:srgbClr val="C00000"/>
                </a:solidFill>
              </a:rPr>
              <a:t>ГИА-11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440902" y="852546"/>
            <a:ext cx="0" cy="423263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051991" y="1465576"/>
            <a:ext cx="2351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должен иметь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55840" y="1005840"/>
            <a:ext cx="4843642" cy="1803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документ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удостоверяющий личность</a:t>
            </a:r>
          </a:p>
          <a:p>
            <a:pPr>
              <a:buClr>
                <a:schemeClr val="accent2">
                  <a:lumMod val="50000"/>
                </a:schemeClr>
              </a:buClr>
              <a:defRPr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ручку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чернилами черного цвета</a:t>
            </a: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>
            <a:off x="1775521" y="2936349"/>
            <a:ext cx="8727479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775521" y="3501009"/>
            <a:ext cx="2628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разрешается иметь при себе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655841" y="3215710"/>
            <a:ext cx="5966427" cy="186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средства обучения и воспитания по предмету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лекарства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(при необходимости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продукты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питания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бутилированную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воду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(при необходимости)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426" y="833350"/>
            <a:ext cx="140811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426" y="1957357"/>
            <a:ext cx="1299393" cy="97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5281"/>
            <a:ext cx="261455" cy="468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5280" y="97154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0257" y="980728"/>
            <a:ext cx="7740352" cy="57810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3824" y="1124749"/>
            <a:ext cx="5480328" cy="54040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80999" y="5652"/>
            <a:ext cx="9361039" cy="7590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Организация ГИА в пункте проведения экзаменов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7684978" y="5184572"/>
            <a:ext cx="1598774" cy="1080927"/>
            <a:chOff x="6150056" y="1150262"/>
            <a:chExt cx="1598774" cy="108092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150056" y="1150262"/>
              <a:ext cx="1598774" cy="108092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00" b="1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98124" y="1240304"/>
              <a:ext cx="9661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>
                  <a:solidFill>
                    <a:prstClr val="black"/>
                  </a:solidFill>
                </a:rPr>
                <a:t>Место для хранения личных вещей</a:t>
              </a:r>
            </a:p>
          </p:txBody>
        </p:sp>
        <p:pic>
          <p:nvPicPr>
            <p:cNvPr id="3101" name="Picture 29" descr="Иконка наушники, headset, размер 128x128 | id39487 | iconbird.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656" y="1212959"/>
              <a:ext cx="261937" cy="261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3" name="Picture 31" descr="ключ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940" y="1545175"/>
              <a:ext cx="309305" cy="297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 descr="Инструмент для мобильного телефона – Бесплатные иконки: Инструменты и посуда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562" y="1515219"/>
              <a:ext cx="357062" cy="357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38" y="3789039"/>
            <a:ext cx="4016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88" y="3789039"/>
            <a:ext cx="4016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01" y="3789039"/>
            <a:ext cx="4016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31" y="3760379"/>
            <a:ext cx="4016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6" name="Picture 44" descr="Iconizer.net | значок бесплатные икон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66" y="1561706"/>
            <a:ext cx="643158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967001" y="1128201"/>
            <a:ext cx="5419638" cy="5400602"/>
            <a:chOff x="466473" y="1124744"/>
            <a:chExt cx="5419638" cy="5400602"/>
          </a:xfrm>
        </p:grpSpPr>
        <p:sp>
          <p:nvSpPr>
            <p:cNvPr id="16" name="TextBox 15"/>
            <p:cNvSpPr txBox="1"/>
            <p:nvPr/>
          </p:nvSpPr>
          <p:spPr>
            <a:xfrm>
              <a:off x="1172414" y="2069520"/>
              <a:ext cx="4713697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0" b="1" dirty="0">
                  <a:solidFill>
                    <a:prstClr val="white">
                      <a:lumMod val="75000"/>
                    </a:prstClr>
                  </a:solidFill>
                  <a:latin typeface="Arial Black" panose="020B0A04020102020204" pitchFamily="34" charset="0"/>
                </a:rPr>
                <a:t>ППЭ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66473" y="1135427"/>
              <a:ext cx="2094664" cy="1332631"/>
            </a:xfrm>
            <a:prstGeom prst="rect">
              <a:avLst/>
            </a:prstGeom>
            <a:gradFill flip="none" rotWithShape="1">
              <a:gsLst>
                <a:gs pos="7000">
                  <a:schemeClr val="bg1">
                    <a:lumMod val="85000"/>
                  </a:schemeClr>
                </a:gs>
                <a:gs pos="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55" name="Группа 54"/>
            <p:cNvGrpSpPr/>
            <p:nvPr/>
          </p:nvGrpSpPr>
          <p:grpSpPr>
            <a:xfrm rot="16200000">
              <a:off x="37970" y="4090352"/>
              <a:ext cx="2880320" cy="1989667"/>
              <a:chOff x="179512" y="2297637"/>
              <a:chExt cx="2880320" cy="1989667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2198992" y="2569912"/>
                <a:ext cx="745488" cy="1503863"/>
                <a:chOff x="5439271" y="1028308"/>
                <a:chExt cx="1653009" cy="3120774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5439271" y="1028308"/>
                  <a:ext cx="500881" cy="3120774"/>
                  <a:chOff x="5511279" y="1028308"/>
                  <a:chExt cx="500881" cy="3120774"/>
                </a:xfrm>
              </p:grpSpPr>
              <p:sp>
                <p:nvSpPr>
                  <p:cNvPr id="90" name="Прямоугольник 89"/>
                  <p:cNvSpPr/>
                  <p:nvPr/>
                </p:nvSpPr>
                <p:spPr>
                  <a:xfrm>
                    <a:off x="5511279" y="1028308"/>
                    <a:ext cx="432047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800" dirty="0">
                        <a:solidFill>
                          <a:prstClr val="white"/>
                        </a:solidFill>
                      </a:rPr>
                      <a:t>1</a:t>
                    </a:r>
                    <a:r>
                      <a:rPr lang="ru-RU" sz="800" dirty="0">
                        <a:solidFill>
                          <a:prstClr val="white"/>
                        </a:solidFill>
                      </a:rPr>
                      <a:t>А</a:t>
                    </a:r>
                  </a:p>
                </p:txBody>
              </p:sp>
              <p:sp>
                <p:nvSpPr>
                  <p:cNvPr id="91" name="Прямоугольник 90"/>
                  <p:cNvSpPr/>
                  <p:nvPr/>
                </p:nvSpPr>
                <p:spPr>
                  <a:xfrm>
                    <a:off x="5539355" y="2224387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800" dirty="0">
                        <a:solidFill>
                          <a:prstClr val="white"/>
                        </a:solidFill>
                      </a:rPr>
                      <a:t>1</a:t>
                    </a:r>
                    <a:r>
                      <a:rPr lang="ru-RU" sz="800" dirty="0">
                        <a:solidFill>
                          <a:prstClr val="white"/>
                        </a:solidFill>
                      </a:rPr>
                      <a:t>Б</a:t>
                    </a:r>
                  </a:p>
                </p:txBody>
              </p:sp>
              <p:sp>
                <p:nvSpPr>
                  <p:cNvPr id="92" name="Прямоугольник 91"/>
                  <p:cNvSpPr/>
                  <p:nvPr/>
                </p:nvSpPr>
                <p:spPr>
                  <a:xfrm>
                    <a:off x="5580111" y="3429001"/>
                    <a:ext cx="432049" cy="720081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800" dirty="0">
                        <a:solidFill>
                          <a:prstClr val="white"/>
                        </a:solidFill>
                      </a:rPr>
                      <a:t>1</a:t>
                    </a:r>
                    <a:r>
                      <a:rPr lang="ru-RU" sz="800" dirty="0">
                        <a:solidFill>
                          <a:prstClr val="white"/>
                        </a:solidFill>
                      </a:rPr>
                      <a:t>В</a:t>
                    </a:r>
                  </a:p>
                </p:txBody>
              </p:sp>
            </p:grpSp>
            <p:sp>
              <p:nvSpPr>
                <p:cNvPr id="71" name="Прямоугольник 70"/>
                <p:cNvSpPr/>
                <p:nvPr/>
              </p:nvSpPr>
              <p:spPr>
                <a:xfrm>
                  <a:off x="6444208" y="1556792"/>
                  <a:ext cx="648072" cy="108012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7" name="Прямоугольник 56"/>
              <p:cNvSpPr/>
              <p:nvPr/>
            </p:nvSpPr>
            <p:spPr>
              <a:xfrm>
                <a:off x="179512" y="2297637"/>
                <a:ext cx="2880320" cy="1989667"/>
              </a:xfrm>
              <a:prstGeom prst="rect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6" name="Группа 95"/>
            <p:cNvGrpSpPr/>
            <p:nvPr/>
          </p:nvGrpSpPr>
          <p:grpSpPr>
            <a:xfrm rot="16200000">
              <a:off x="2012819" y="4110181"/>
              <a:ext cx="2880320" cy="1950008"/>
              <a:chOff x="179512" y="2271080"/>
              <a:chExt cx="2880320" cy="1950008"/>
            </a:xfrm>
          </p:grpSpPr>
          <p:grpSp>
            <p:nvGrpSpPr>
              <p:cNvPr id="97" name="Группа 96"/>
              <p:cNvGrpSpPr/>
              <p:nvPr/>
            </p:nvGrpSpPr>
            <p:grpSpPr>
              <a:xfrm>
                <a:off x="618852" y="2581683"/>
                <a:ext cx="2325627" cy="1492092"/>
                <a:chOff x="1935545" y="1052736"/>
                <a:chExt cx="5156735" cy="3096347"/>
              </a:xfrm>
            </p:grpSpPr>
            <p:grpSp>
              <p:nvGrpSpPr>
                <p:cNvPr id="99" name="Группа 98"/>
                <p:cNvGrpSpPr/>
                <p:nvPr/>
              </p:nvGrpSpPr>
              <p:grpSpPr>
                <a:xfrm>
                  <a:off x="5508104" y="1052736"/>
                  <a:ext cx="432048" cy="3096344"/>
                  <a:chOff x="5580112" y="1052736"/>
                  <a:chExt cx="432048" cy="3096344"/>
                </a:xfrm>
              </p:grpSpPr>
              <p:sp>
                <p:nvSpPr>
                  <p:cNvPr id="131" name="Прямоугольник 130"/>
                  <p:cNvSpPr/>
                  <p:nvPr/>
                </p:nvSpPr>
                <p:spPr>
                  <a:xfrm>
                    <a:off x="5580112" y="1052736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800" dirty="0">
                        <a:solidFill>
                          <a:prstClr val="white"/>
                        </a:solidFill>
                      </a:rPr>
                      <a:t>1</a:t>
                    </a:r>
                    <a:r>
                      <a:rPr lang="ru-RU" sz="800" dirty="0">
                        <a:solidFill>
                          <a:prstClr val="white"/>
                        </a:solidFill>
                      </a:rPr>
                      <a:t>А</a:t>
                    </a:r>
                  </a:p>
                </p:txBody>
              </p:sp>
              <p:sp>
                <p:nvSpPr>
                  <p:cNvPr id="132" name="Прямоугольник 131"/>
                  <p:cNvSpPr/>
                  <p:nvPr/>
                </p:nvSpPr>
                <p:spPr>
                  <a:xfrm>
                    <a:off x="5580112" y="2204864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800" dirty="0">
                        <a:solidFill>
                          <a:prstClr val="white"/>
                        </a:solidFill>
                      </a:rPr>
                      <a:t>1</a:t>
                    </a:r>
                    <a:r>
                      <a:rPr lang="ru-RU" sz="800" dirty="0">
                        <a:solidFill>
                          <a:prstClr val="white"/>
                        </a:solidFill>
                      </a:rPr>
                      <a:t>Б</a:t>
                    </a:r>
                  </a:p>
                </p:txBody>
              </p:sp>
              <p:sp>
                <p:nvSpPr>
                  <p:cNvPr id="133" name="Прямоугольник 132"/>
                  <p:cNvSpPr/>
                  <p:nvPr/>
                </p:nvSpPr>
                <p:spPr>
                  <a:xfrm>
                    <a:off x="5580112" y="3429000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800" dirty="0">
                        <a:solidFill>
                          <a:prstClr val="white"/>
                        </a:solidFill>
                      </a:rPr>
                      <a:t>1</a:t>
                    </a:r>
                    <a:r>
                      <a:rPr lang="ru-RU" sz="800" dirty="0">
                        <a:solidFill>
                          <a:prstClr val="white"/>
                        </a:solidFill>
                      </a:rPr>
                      <a:t>В</a:t>
                    </a:r>
                  </a:p>
                </p:txBody>
              </p:sp>
            </p:grpSp>
            <p:grpSp>
              <p:nvGrpSpPr>
                <p:cNvPr id="101" name="Группа 100"/>
                <p:cNvGrpSpPr/>
                <p:nvPr/>
              </p:nvGrpSpPr>
              <p:grpSpPr>
                <a:xfrm>
                  <a:off x="3635896" y="2204864"/>
                  <a:ext cx="432048" cy="1944216"/>
                  <a:chOff x="5580112" y="2204864"/>
                  <a:chExt cx="432048" cy="1944216"/>
                </a:xfrm>
              </p:grpSpPr>
              <p:sp>
                <p:nvSpPr>
                  <p:cNvPr id="123" name="Прямоугольник 122"/>
                  <p:cNvSpPr/>
                  <p:nvPr/>
                </p:nvSpPr>
                <p:spPr>
                  <a:xfrm>
                    <a:off x="5580112" y="2204864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ru-RU" sz="800" dirty="0">
                        <a:solidFill>
                          <a:prstClr val="white"/>
                        </a:solidFill>
                      </a:rPr>
                      <a:t>3Б</a:t>
                    </a:r>
                  </a:p>
                </p:txBody>
              </p:sp>
              <p:sp>
                <p:nvSpPr>
                  <p:cNvPr id="124" name="Прямоугольник 123"/>
                  <p:cNvSpPr/>
                  <p:nvPr/>
                </p:nvSpPr>
                <p:spPr>
                  <a:xfrm>
                    <a:off x="5580112" y="3429000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ru-RU" sz="800" dirty="0">
                        <a:solidFill>
                          <a:prstClr val="white"/>
                        </a:solidFill>
                      </a:rPr>
                      <a:t>3В</a:t>
                    </a:r>
                  </a:p>
                </p:txBody>
              </p:sp>
            </p:grpSp>
            <p:grpSp>
              <p:nvGrpSpPr>
                <p:cNvPr id="102" name="Группа 101"/>
                <p:cNvGrpSpPr/>
                <p:nvPr/>
              </p:nvGrpSpPr>
              <p:grpSpPr>
                <a:xfrm>
                  <a:off x="1935545" y="2204866"/>
                  <a:ext cx="439362" cy="1944217"/>
                  <a:chOff x="5751969" y="2204866"/>
                  <a:chExt cx="439362" cy="1944217"/>
                </a:xfrm>
              </p:grpSpPr>
              <p:sp>
                <p:nvSpPr>
                  <p:cNvPr id="117" name="Прямоугольник 116"/>
                  <p:cNvSpPr/>
                  <p:nvPr/>
                </p:nvSpPr>
                <p:spPr>
                  <a:xfrm>
                    <a:off x="5759283" y="2204866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ru-RU" sz="800" dirty="0">
                        <a:solidFill>
                          <a:prstClr val="white"/>
                        </a:solidFill>
                      </a:rPr>
                      <a:t>5Б</a:t>
                    </a:r>
                  </a:p>
                </p:txBody>
              </p:sp>
              <p:sp>
                <p:nvSpPr>
                  <p:cNvPr id="118" name="Прямоугольник 117"/>
                  <p:cNvSpPr/>
                  <p:nvPr/>
                </p:nvSpPr>
                <p:spPr>
                  <a:xfrm>
                    <a:off x="5751969" y="3429003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ru-RU" sz="800" dirty="0">
                        <a:solidFill>
                          <a:prstClr val="white"/>
                        </a:solidFill>
                      </a:rPr>
                      <a:t>5В</a:t>
                    </a:r>
                  </a:p>
                </p:txBody>
              </p:sp>
            </p:grpSp>
            <p:sp>
              <p:nvSpPr>
                <p:cNvPr id="112" name="Прямоугольник 111"/>
                <p:cNvSpPr/>
                <p:nvPr/>
              </p:nvSpPr>
              <p:spPr>
                <a:xfrm>
                  <a:off x="6444208" y="1556792"/>
                  <a:ext cx="648072" cy="108012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8" name="Прямоугольник 97"/>
              <p:cNvSpPr/>
              <p:nvPr/>
            </p:nvSpPr>
            <p:spPr>
              <a:xfrm>
                <a:off x="179512" y="2271080"/>
                <a:ext cx="2880320" cy="1950008"/>
              </a:xfrm>
              <a:prstGeom prst="rect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3962183" y="1124744"/>
              <a:ext cx="969857" cy="1332631"/>
            </a:xfrm>
            <a:prstGeom prst="rect">
              <a:avLst/>
            </a:prstGeom>
            <a:gradFill flip="none" rotWithShape="1">
              <a:gsLst>
                <a:gs pos="7000">
                  <a:schemeClr val="bg1">
                    <a:lumMod val="85000"/>
                  </a:schemeClr>
                </a:gs>
                <a:gs pos="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581210" y="1124744"/>
              <a:ext cx="1380973" cy="1332631"/>
              <a:chOff x="6769829" y="861556"/>
              <a:chExt cx="1170990" cy="1020027"/>
            </a:xfrm>
            <a:gradFill>
              <a:gsLst>
                <a:gs pos="8500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  <a:gs pos="6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769829" y="861556"/>
                <a:ext cx="1170990" cy="1020027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10192" y="1394423"/>
                <a:ext cx="1085867" cy="37692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300" b="1" dirty="0">
                    <a:solidFill>
                      <a:prstClr val="black"/>
                    </a:solidFill>
                  </a:rPr>
                  <a:t>Медицинский кабинет</a:t>
                </a:r>
              </a:p>
            </p:txBody>
          </p:sp>
          <p:pic>
            <p:nvPicPr>
              <p:cNvPr id="3084" name="Picture 1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4953" y="929078"/>
                <a:ext cx="505155" cy="42097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1691839" y="3653879"/>
              <a:ext cx="7314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prstClr val="black"/>
                  </a:solidFill>
                </a:rPr>
                <a:t>Ауд. 023</a:t>
              </a: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5120475" y="3613543"/>
            <a:ext cx="7314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prstClr val="black"/>
                </a:solidFill>
              </a:rPr>
              <a:t>Ауд. 024</a:t>
            </a:r>
          </a:p>
        </p:txBody>
      </p:sp>
      <p:sp>
        <p:nvSpPr>
          <p:cNvPr id="165" name="TextBox 164"/>
          <p:cNvSpPr txBox="1"/>
          <p:nvPr/>
        </p:nvSpPr>
        <p:spPr>
          <a:xfrm rot="5400000">
            <a:off x="6411422" y="3178946"/>
            <a:ext cx="4138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79646">
                    <a:lumMod val="40000"/>
                    <a:lumOff val="60000"/>
                  </a:srgbClr>
                </a:solidFill>
                <a:latin typeface="Arial Black" panose="020B0A04020102020204" pitchFamily="34" charset="0"/>
              </a:rPr>
              <a:t>Здание школы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 rot="5400000">
            <a:off x="6931661" y="2880130"/>
            <a:ext cx="1368152" cy="2346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Вход в ППЭ </a:t>
            </a:r>
          </a:p>
        </p:txBody>
      </p:sp>
      <p:pic>
        <p:nvPicPr>
          <p:cNvPr id="166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68" y="3672102"/>
            <a:ext cx="287867" cy="28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68" y="3667507"/>
            <a:ext cx="304846" cy="30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" name="Прямоугольник 136"/>
          <p:cNvSpPr/>
          <p:nvPr/>
        </p:nvSpPr>
        <p:spPr>
          <a:xfrm rot="16200000">
            <a:off x="4388653" y="4623608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2А</a:t>
            </a:r>
          </a:p>
        </p:txBody>
      </p:sp>
      <p:sp>
        <p:nvSpPr>
          <p:cNvPr id="138" name="Прямоугольник 137"/>
          <p:cNvSpPr/>
          <p:nvPr/>
        </p:nvSpPr>
        <p:spPr>
          <a:xfrm rot="16200000">
            <a:off x="4388653" y="4203901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prstClr val="white"/>
                </a:solidFill>
              </a:rPr>
              <a:t>1</a:t>
            </a:r>
            <a:r>
              <a:rPr lang="ru-RU" sz="800" dirty="0">
                <a:solidFill>
                  <a:prstClr val="white"/>
                </a:solidFill>
              </a:rPr>
              <a:t>А</a:t>
            </a:r>
          </a:p>
        </p:txBody>
      </p:sp>
      <p:sp>
        <p:nvSpPr>
          <p:cNvPr id="139" name="Прямоугольник 138"/>
          <p:cNvSpPr/>
          <p:nvPr/>
        </p:nvSpPr>
        <p:spPr>
          <a:xfrm rot="16200000">
            <a:off x="4932367" y="4626960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2Б</a:t>
            </a:r>
          </a:p>
        </p:txBody>
      </p:sp>
      <p:sp>
        <p:nvSpPr>
          <p:cNvPr id="140" name="Прямоугольник 139"/>
          <p:cNvSpPr/>
          <p:nvPr/>
        </p:nvSpPr>
        <p:spPr>
          <a:xfrm rot="16200000">
            <a:off x="4389131" y="5049397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3А</a:t>
            </a:r>
          </a:p>
        </p:txBody>
      </p:sp>
      <p:sp>
        <p:nvSpPr>
          <p:cNvPr id="141" name="Прямоугольник 140"/>
          <p:cNvSpPr/>
          <p:nvPr/>
        </p:nvSpPr>
        <p:spPr>
          <a:xfrm rot="16200000">
            <a:off x="4376418" y="5430428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4А</a:t>
            </a:r>
          </a:p>
        </p:txBody>
      </p:sp>
      <p:sp>
        <p:nvSpPr>
          <p:cNvPr id="142" name="Прямоугольник 141"/>
          <p:cNvSpPr/>
          <p:nvPr/>
        </p:nvSpPr>
        <p:spPr>
          <a:xfrm rot="16200000">
            <a:off x="4954232" y="5434245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4Б</a:t>
            </a:r>
          </a:p>
        </p:txBody>
      </p:sp>
      <p:sp>
        <p:nvSpPr>
          <p:cNvPr id="143" name="Прямоугольник 142"/>
          <p:cNvSpPr/>
          <p:nvPr/>
        </p:nvSpPr>
        <p:spPr>
          <a:xfrm rot="16200000">
            <a:off x="4376418" y="5815083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5А</a:t>
            </a:r>
          </a:p>
        </p:txBody>
      </p:sp>
      <p:sp>
        <p:nvSpPr>
          <p:cNvPr id="144" name="Прямоугольник 143"/>
          <p:cNvSpPr/>
          <p:nvPr/>
        </p:nvSpPr>
        <p:spPr>
          <a:xfrm rot="16200000">
            <a:off x="5549112" y="4603839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2В</a:t>
            </a:r>
          </a:p>
        </p:txBody>
      </p:sp>
      <p:sp>
        <p:nvSpPr>
          <p:cNvPr id="145" name="Прямоугольник 144"/>
          <p:cNvSpPr/>
          <p:nvPr/>
        </p:nvSpPr>
        <p:spPr>
          <a:xfrm rot="16200000">
            <a:off x="5531817" y="5434534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4В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4856293" y="6228710"/>
            <a:ext cx="368862" cy="2246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ОН</a:t>
            </a:r>
          </a:p>
        </p:txBody>
      </p:sp>
      <p:sp>
        <p:nvSpPr>
          <p:cNvPr id="219" name="Прямоугольник 218"/>
          <p:cNvSpPr/>
          <p:nvPr/>
        </p:nvSpPr>
        <p:spPr>
          <a:xfrm rot="16200000">
            <a:off x="2355651" y="4626960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2А</a:t>
            </a:r>
          </a:p>
        </p:txBody>
      </p:sp>
      <p:sp>
        <p:nvSpPr>
          <p:cNvPr id="220" name="Прямоугольник 219"/>
          <p:cNvSpPr/>
          <p:nvPr/>
        </p:nvSpPr>
        <p:spPr>
          <a:xfrm rot="16200000">
            <a:off x="2927121" y="4626960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2Б</a:t>
            </a:r>
          </a:p>
        </p:txBody>
      </p:sp>
      <p:sp>
        <p:nvSpPr>
          <p:cNvPr id="221" name="Прямоугольник 220"/>
          <p:cNvSpPr/>
          <p:nvPr/>
        </p:nvSpPr>
        <p:spPr>
          <a:xfrm rot="16200000">
            <a:off x="3520821" y="4621546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2В</a:t>
            </a:r>
          </a:p>
        </p:txBody>
      </p:sp>
      <p:sp>
        <p:nvSpPr>
          <p:cNvPr id="222" name="Прямоугольник 221"/>
          <p:cNvSpPr/>
          <p:nvPr/>
        </p:nvSpPr>
        <p:spPr>
          <a:xfrm rot="16200000">
            <a:off x="2355651" y="5441157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4А</a:t>
            </a:r>
          </a:p>
        </p:txBody>
      </p:sp>
      <p:sp>
        <p:nvSpPr>
          <p:cNvPr id="223" name="Прямоугольник 222"/>
          <p:cNvSpPr/>
          <p:nvPr/>
        </p:nvSpPr>
        <p:spPr>
          <a:xfrm rot="16200000">
            <a:off x="2927121" y="5434244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4Б</a:t>
            </a:r>
          </a:p>
        </p:txBody>
      </p:sp>
      <p:sp>
        <p:nvSpPr>
          <p:cNvPr id="224" name="Прямоугольник 223"/>
          <p:cNvSpPr/>
          <p:nvPr/>
        </p:nvSpPr>
        <p:spPr>
          <a:xfrm rot="16200000">
            <a:off x="3507779" y="5441157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4В</a:t>
            </a:r>
          </a:p>
        </p:txBody>
      </p:sp>
      <p:sp>
        <p:nvSpPr>
          <p:cNvPr id="225" name="Прямоугольник 224"/>
          <p:cNvSpPr/>
          <p:nvPr/>
        </p:nvSpPr>
        <p:spPr>
          <a:xfrm rot="16200000">
            <a:off x="2365422" y="5009109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3А</a:t>
            </a:r>
          </a:p>
        </p:txBody>
      </p:sp>
      <p:sp>
        <p:nvSpPr>
          <p:cNvPr id="226" name="Прямоугольник 225"/>
          <p:cNvSpPr/>
          <p:nvPr/>
        </p:nvSpPr>
        <p:spPr>
          <a:xfrm rot="16200000">
            <a:off x="2943236" y="5009109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3Б</a:t>
            </a:r>
          </a:p>
        </p:txBody>
      </p:sp>
      <p:sp>
        <p:nvSpPr>
          <p:cNvPr id="227" name="Прямоугольник 226"/>
          <p:cNvSpPr/>
          <p:nvPr/>
        </p:nvSpPr>
        <p:spPr>
          <a:xfrm rot="16200000">
            <a:off x="3520821" y="5009109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3В</a:t>
            </a:r>
          </a:p>
        </p:txBody>
      </p:sp>
      <p:sp>
        <p:nvSpPr>
          <p:cNvPr id="228" name="Прямоугольник 227"/>
          <p:cNvSpPr/>
          <p:nvPr/>
        </p:nvSpPr>
        <p:spPr>
          <a:xfrm rot="16200000">
            <a:off x="2355651" y="5801197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5А</a:t>
            </a:r>
          </a:p>
        </p:txBody>
      </p:sp>
      <p:sp>
        <p:nvSpPr>
          <p:cNvPr id="229" name="Прямоугольник 228"/>
          <p:cNvSpPr/>
          <p:nvPr/>
        </p:nvSpPr>
        <p:spPr>
          <a:xfrm rot="16200000">
            <a:off x="2933465" y="5805014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5Б</a:t>
            </a:r>
          </a:p>
        </p:txBody>
      </p:sp>
      <p:sp>
        <p:nvSpPr>
          <p:cNvPr id="230" name="Прямоугольник 229"/>
          <p:cNvSpPr/>
          <p:nvPr/>
        </p:nvSpPr>
        <p:spPr>
          <a:xfrm rot="16200000">
            <a:off x="3511050" y="5805303"/>
            <a:ext cx="194848" cy="346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5В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582006" y="1214322"/>
            <a:ext cx="1598774" cy="4794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2006" y="1284987"/>
            <a:ext cx="15987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</a:rPr>
              <a:t>Сопровождающие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 rot="5400000">
            <a:off x="8835831" y="3187978"/>
            <a:ext cx="1527722" cy="3374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Вход в школу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56962" y="1575511"/>
            <a:ext cx="1158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ШТАБ ППЭ</a:t>
            </a:r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2" y="1543265"/>
            <a:ext cx="444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24" y="1169880"/>
            <a:ext cx="444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60" y="1891759"/>
            <a:ext cx="4016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3317" y="2653815"/>
            <a:ext cx="731864" cy="51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1" y="2160261"/>
            <a:ext cx="445940" cy="51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48" y="2610359"/>
            <a:ext cx="4016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33" y="3162141"/>
            <a:ext cx="4016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199168" y="2592831"/>
            <a:ext cx="345880" cy="992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" name="Рисунок 1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6417" y="2604228"/>
            <a:ext cx="518786" cy="518786"/>
          </a:xfrm>
          <a:prstGeom prst="rect">
            <a:avLst/>
          </a:prstGeom>
        </p:spPr>
      </p:pic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33" y="2543030"/>
            <a:ext cx="668900" cy="5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4" name="Picture 62" descr="медицина, здравоохранение, компьютерные иконки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t="23108" r="21504" b="10382"/>
          <a:stretch/>
        </p:blipFill>
        <p:spPr bwMode="auto">
          <a:xfrm>
            <a:off x="5664771" y="2899044"/>
            <a:ext cx="275938" cy="1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27" y="6223990"/>
            <a:ext cx="400131" cy="23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77681"/>
            <a:ext cx="261455" cy="468441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18975" y="260105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5281"/>
            <a:ext cx="261455" cy="4684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06586" y="0"/>
            <a:ext cx="7421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ОСОБЫЕ УСЛОВИЯ ГИА-11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804534"/>
              </p:ext>
            </p:extLst>
          </p:nvPr>
        </p:nvGraphicFramePr>
        <p:xfrm>
          <a:off x="123825" y="707886"/>
          <a:ext cx="11888066" cy="5947803"/>
        </p:xfrm>
        <a:graphic>
          <a:graphicData uri="http://schemas.openxmlformats.org/drawingml/2006/table">
            <a:tbl>
              <a:tblPr firstRow="1" firstCol="1" bandRow="1"/>
              <a:tblGrid>
                <a:gridCol w="2562032">
                  <a:extLst>
                    <a:ext uri="{9D8B030D-6E8A-4147-A177-3AD203B41FA5}">
                      <a16:colId xmlns:a16="http://schemas.microsoft.com/office/drawing/2014/main" val="2564719556"/>
                    </a:ext>
                  </a:extLst>
                </a:gridCol>
                <a:gridCol w="2847173">
                  <a:extLst>
                    <a:ext uri="{9D8B030D-6E8A-4147-A177-3AD203B41FA5}">
                      <a16:colId xmlns:a16="http://schemas.microsoft.com/office/drawing/2014/main" val="2374123950"/>
                    </a:ext>
                  </a:extLst>
                </a:gridCol>
                <a:gridCol w="3506844">
                  <a:extLst>
                    <a:ext uri="{9D8B030D-6E8A-4147-A177-3AD203B41FA5}">
                      <a16:colId xmlns:a16="http://schemas.microsoft.com/office/drawing/2014/main" val="2264919283"/>
                    </a:ext>
                  </a:extLst>
                </a:gridCol>
                <a:gridCol w="2972017">
                  <a:extLst>
                    <a:ext uri="{9D8B030D-6E8A-4147-A177-3AD203B41FA5}">
                      <a16:colId xmlns:a16="http://schemas.microsoft.com/office/drawing/2014/main" val="1629237504"/>
                    </a:ext>
                  </a:extLst>
                </a:gridCol>
              </a:tblGrid>
              <a:tr h="66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Категория обучающихся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Условия прохождения ГИА-11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Специальные</a:t>
                      </a: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условия </a:t>
                      </a:r>
                      <a:endParaRPr lang="ru-RU" sz="140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прохождения </a:t>
                      </a: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ГИА-11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Прохождение ГИА-11 на дому, в медицинской организации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891482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Ребенок-инвалид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инвалид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Справка </a:t>
                      </a:r>
                      <a:r>
                        <a:rPr lang="ru-RU" sz="1200" i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бюро МСЭ об установлении инвалидности</a:t>
                      </a:r>
                      <a:endParaRPr lang="ru-RU" sz="1200" i="1" dirty="0">
                        <a:solidFill>
                          <a:srgbClr val="97071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ЕГЭ/ГВЭ/ГВЭ устно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Увеличение продолжительности экзамена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питания и перерывов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Особенности рассадки (отдельная аудитория, первая парта и пр.)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Использование технических средств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Оформление КИМ (увеличение шрифта и пр.)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Ассистент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Заключение ПМПК об особенностях прохождения ГИА</a:t>
                      </a:r>
                      <a:endParaRPr lang="ru-RU" sz="1200" i="1" dirty="0">
                        <a:solidFill>
                          <a:srgbClr val="97071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i="1" dirty="0" smtClean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Заключение </a:t>
                      </a:r>
                      <a:r>
                        <a:rPr lang="ru-RU" sz="1200" i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ПМПК об особенностях прохождения ГИА</a:t>
                      </a:r>
                      <a:endParaRPr lang="ru-RU" sz="1200" i="1" dirty="0">
                        <a:solidFill>
                          <a:srgbClr val="97071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i="1" dirty="0">
                        <a:solidFill>
                          <a:srgbClr val="97071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Заключение медицинской организации</a:t>
                      </a:r>
                      <a:endParaRPr lang="ru-RU" sz="1200" i="1" dirty="0">
                        <a:solidFill>
                          <a:srgbClr val="97071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401511"/>
                  </a:ext>
                </a:extLst>
              </a:tr>
              <a:tr h="1705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Обучающийся 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 ограниченными возможностями здоровья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Заключение </a:t>
                      </a:r>
                      <a:r>
                        <a:rPr lang="ru-RU" sz="1200" i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ПМПК</a:t>
                      </a:r>
                      <a:endParaRPr lang="ru-RU" sz="1200" i="1" dirty="0">
                        <a:solidFill>
                          <a:srgbClr val="97071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ЕГЭ/ГВЭ/ГВЭ устно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Увеличение продолжительности экзамена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питания и перерывов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Особенности рассадки (отдельная аудитория, первая парта и пр.)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Использование технических средств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Оформление КИМ (увеличение шрифта и пр.)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Ассистент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Заключение ПМПК об особенностях прохождения ГИА</a:t>
                      </a:r>
                      <a:endParaRPr lang="ru-RU" sz="1200" i="1" dirty="0">
                        <a:solidFill>
                          <a:srgbClr val="97071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Заключение ПМПК об особенностях прохождения ГИА</a:t>
                      </a:r>
                      <a:endParaRPr lang="ru-RU" sz="1200" i="1" dirty="0">
                        <a:solidFill>
                          <a:srgbClr val="97071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ru-RU" sz="1200" i="1" dirty="0">
                        <a:solidFill>
                          <a:srgbClr val="97071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Заключение медицинской организации</a:t>
                      </a:r>
                      <a:endParaRPr lang="ru-RU" sz="1200" i="1" dirty="0">
                        <a:solidFill>
                          <a:srgbClr val="97071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071474"/>
                  </a:ext>
                </a:extLst>
              </a:tr>
              <a:tr h="1704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Обучающийся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ru-RU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которому 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необходимы специальные условия </a:t>
                      </a:r>
                      <a:endParaRPr lang="ru-RU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 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прохождении ГИА-11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200" i="1" dirty="0">
                        <a:solidFill>
                          <a:srgbClr val="97071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ЕГЭ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Особенности рассадки (отдельная аудитория, первая парта и пр.)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Использование технических средств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Оформление КИМ (увеличение шрифта и пр.)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Ассистент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Заключение ПМПК об особенностях прохождения ГИА</a:t>
                      </a:r>
                      <a:endParaRPr lang="ru-RU" sz="1200" i="1" dirty="0">
                        <a:solidFill>
                          <a:srgbClr val="97071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Заключение ПМПК об особенностях прохождения ГИА</a:t>
                      </a:r>
                      <a:endParaRPr lang="ru-RU" sz="1200" i="1" dirty="0">
                        <a:solidFill>
                          <a:srgbClr val="97071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i="1" dirty="0">
                        <a:solidFill>
                          <a:srgbClr val="97071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97071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Заключение медицинской организации</a:t>
                      </a:r>
                      <a:endParaRPr lang="ru-RU" sz="1200" i="1" dirty="0">
                        <a:solidFill>
                          <a:srgbClr val="97071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1" marR="43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509936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15" y="2313087"/>
            <a:ext cx="220564" cy="2205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15" y="4263443"/>
            <a:ext cx="220564" cy="2205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15" y="5993235"/>
            <a:ext cx="220564" cy="2205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73" y="4232614"/>
            <a:ext cx="220564" cy="2205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90" y="5999741"/>
            <a:ext cx="220564" cy="2205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90" y="2465487"/>
            <a:ext cx="220564" cy="2205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5" y="5653964"/>
            <a:ext cx="220564" cy="22056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5" y="3917336"/>
            <a:ext cx="220564" cy="22056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5" y="2150801"/>
            <a:ext cx="220564" cy="2205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5" y="4987864"/>
            <a:ext cx="220564" cy="22056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5" y="3243531"/>
            <a:ext cx="220564" cy="2205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5" y="1504229"/>
            <a:ext cx="220564" cy="2205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5280" y="97154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5281"/>
            <a:ext cx="261455" cy="46844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403364"/>
              </p:ext>
            </p:extLst>
          </p:nvPr>
        </p:nvGraphicFramePr>
        <p:xfrm>
          <a:off x="461480" y="1060291"/>
          <a:ext cx="11359044" cy="5159535"/>
        </p:xfrm>
        <a:graphic>
          <a:graphicData uri="http://schemas.openxmlformats.org/drawingml/2006/table">
            <a:tbl>
              <a:tblPr firstRow="1" firstCol="1" bandRow="1"/>
              <a:tblGrid>
                <a:gridCol w="2778618">
                  <a:extLst>
                    <a:ext uri="{9D8B030D-6E8A-4147-A177-3AD203B41FA5}">
                      <a16:colId xmlns:a16="http://schemas.microsoft.com/office/drawing/2014/main" val="3289285993"/>
                    </a:ext>
                  </a:extLst>
                </a:gridCol>
                <a:gridCol w="3594945">
                  <a:extLst>
                    <a:ext uri="{9D8B030D-6E8A-4147-A177-3AD203B41FA5}">
                      <a16:colId xmlns:a16="http://schemas.microsoft.com/office/drawing/2014/main" val="280252065"/>
                    </a:ext>
                  </a:extLst>
                </a:gridCol>
                <a:gridCol w="2550407">
                  <a:extLst>
                    <a:ext uri="{9D8B030D-6E8A-4147-A177-3AD203B41FA5}">
                      <a16:colId xmlns:a16="http://schemas.microsoft.com/office/drawing/2014/main" val="1173996689"/>
                    </a:ext>
                  </a:extLst>
                </a:gridCol>
                <a:gridCol w="2435074">
                  <a:extLst>
                    <a:ext uri="{9D8B030D-6E8A-4147-A177-3AD203B41FA5}">
                      <a16:colId xmlns:a16="http://schemas.microsoft.com/office/drawing/2014/main" val="4024222202"/>
                    </a:ext>
                  </a:extLst>
                </a:gridCol>
              </a:tblGrid>
              <a:tr h="577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Наименование ПМПК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Адрес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Зона обслуживания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Сайт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132946"/>
                  </a:ext>
                </a:extLst>
              </a:tr>
              <a:tr h="916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Центральная ПМПК Ярославской области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г. Ярославль ул. Некрасова, д. 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Ярославская область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г. Ярославль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dirty="0" smtClean="0">
                          <a:solidFill>
                            <a:srgbClr val="16318A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http://cpd.yaroslavl.ru</a:t>
                      </a:r>
                      <a:endParaRPr lang="ru-RU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607245"/>
                  </a:ext>
                </a:extLst>
              </a:tr>
              <a:tr h="916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Территориальная ПМПК г. Ярославля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г. Ярославль, проспект Ленина, д. 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г. Ярославль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strike="noStrike" dirty="0">
                          <a:solidFill>
                            <a:srgbClr val="0CA61B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3"/>
                        </a:rPr>
                        <a:t/>
                      </a:r>
                      <a:br>
                        <a:rPr lang="en-US" sz="1200" b="0" u="none" strike="noStrike" dirty="0">
                          <a:solidFill>
                            <a:srgbClr val="0CA61B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3"/>
                        </a:rPr>
                      </a:br>
                      <a:r>
                        <a:rPr lang="en-US" sz="1200" b="0" u="none" strike="noStrike" dirty="0">
                          <a:solidFill>
                            <a:srgbClr val="0CA61B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3"/>
                        </a:rPr>
                        <a:t>https://gc-pmss.ru/pmpk/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996898"/>
                  </a:ext>
                </a:extLst>
              </a:tr>
              <a:tr h="916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Территориальная ПМПК г. Ярославля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г. Ярославль, ул. Пионерская, д.19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г. Ярославль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hlinkClick r:id="rId4"/>
                        </a:rPr>
                        <a:t>www.centr-doverie.edu.yar.ru</a:t>
                      </a:r>
                      <a:endParaRPr lang="ru-RU" sz="14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99460"/>
                  </a:ext>
                </a:extLst>
              </a:tr>
              <a:tr h="916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Территориальная ПМПК г. Тутаева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Ярославская область, г. Тутаев, проспект 50-летия Победы, дом 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Тутаевский муниципальный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kern="1200" dirty="0" smtClean="0">
                          <a:solidFill>
                            <a:srgbClr val="16318A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https://stimul-tmr.edu.yar.ru/</a:t>
                      </a:r>
                      <a:endParaRPr lang="ru-RU" sz="1000" u="sng" kern="1200" dirty="0">
                        <a:solidFill>
                          <a:srgbClr val="16318A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387300"/>
                  </a:ext>
                </a:extLst>
              </a:tr>
              <a:tr h="916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Территориальная ПМПК г. Рыбинска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Ярославская область, г. Рыбинск, </a:t>
                      </a:r>
                      <a:endParaRPr lang="ru-RU" sz="1200" dirty="0" smtClean="0">
                        <a:solidFill>
                          <a:srgbClr val="21252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ул</a:t>
                      </a:r>
                      <a:r>
                        <a:rPr lang="ru-RU" sz="1200" dirty="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. Крестовая, д.9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1252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г. Рыбинск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16318A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  <a:hlinkClick r:id="rId5"/>
                        </a:rPr>
                        <a:t>www.ppmsrybadm.edusite.ru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48705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40339" y="0"/>
            <a:ext cx="8334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ПМПК ЯРОСЛАВСКОЙ ОБЛАСТИ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280" y="97154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24000" y="26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1588"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Участники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ГИА-11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3863752" y="707446"/>
            <a:ext cx="8616" cy="6033923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92653" y="2311717"/>
            <a:ext cx="2351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Century Gothic" panose="020B0502020202020204" pitchFamily="34" charset="0"/>
                <a:sym typeface="+mn-ea"/>
              </a:rPr>
              <a:t>Запрещается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35760" y="707449"/>
            <a:ext cx="6732240" cy="3670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выполнять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несамостоятельно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общаться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 другими участниками во время экзамена в аудитории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пересаживаться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фотографировать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ЭМ и черновики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свободно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перемещаться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 аудитории и ППЭ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обмениваться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любыми материалами и предметами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выносить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из аудиторий  и ППЭ ЭМ на бумажном или электронном носителях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>
            <a:off x="1592652" y="4437112"/>
            <a:ext cx="8967844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84038" y="5157193"/>
            <a:ext cx="2351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Century Gothic" panose="020B0502020202020204" pitchFamily="34" charset="0"/>
                <a:sym typeface="+mn-ea"/>
              </a:rPr>
              <a:t>запрещается иметь при себе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944376" y="4509120"/>
            <a:ext cx="6723625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средства связи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электронно-вычислительную технику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фото-, аудио- и видеоаппаратуру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справочные  материалы, письменные заметки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иные средства хранения и передачи информации</a:t>
            </a:r>
          </a:p>
        </p:txBody>
      </p:sp>
      <p:pic>
        <p:nvPicPr>
          <p:cNvPr id="20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21" y="647987"/>
            <a:ext cx="753796" cy="104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280" y="1301021"/>
            <a:ext cx="11267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cs typeface="Century Gothic" panose="020B0502020202020204" pitchFamily="34" charset="0"/>
                <a:sym typeface="+mn-ea"/>
              </a:rPr>
              <a:t>п. 72</a:t>
            </a:r>
          </a:p>
          <a:p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Порядка проведения </a:t>
            </a:r>
            <a:r>
              <a:rPr lang="ru-RU" sz="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государственной итоговой аттестации </a:t>
            </a:r>
          </a:p>
          <a:p>
            <a:r>
              <a:rPr lang="ru-RU" sz="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 образовательным программам среднего общего образования </a:t>
            </a:r>
          </a:p>
          <a:p>
            <a:r>
              <a:rPr lang="ru-RU" sz="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/утвержден приказом Министерства просвещения и Федеральной службы по надзору в сфере образования и науки от 04.04.2023 №</a:t>
            </a:r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233/552</a:t>
            </a:r>
            <a:endParaRPr lang="ru-RU" sz="8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944" y="78103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5281"/>
            <a:ext cx="261455" cy="4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709" y="493722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Контроль за порядком </a:t>
            </a:r>
            <a:b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проведения ГИА – </a:t>
            </a:r>
            <a:r>
              <a:rPr lang="ru-RU" altLang="ru-RU" sz="4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2024 </a:t>
            </a: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(11 класс)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ru-RU" sz="2400" dirty="0" smtClean="0">
                <a:cs typeface="Times New Roman" pitchFamily="18" charset="0"/>
              </a:rPr>
              <a:t>Должностные </a:t>
            </a:r>
            <a:r>
              <a:rPr lang="ru-RU" sz="2400" dirty="0">
                <a:cs typeface="Times New Roman" pitchFamily="18" charset="0"/>
              </a:rPr>
              <a:t>лица </a:t>
            </a:r>
            <a:r>
              <a:rPr lang="ru-RU" sz="2400" dirty="0" smtClean="0">
                <a:cs typeface="Times New Roman" pitchFamily="18" charset="0"/>
              </a:rPr>
              <a:t>министерства </a:t>
            </a:r>
            <a:r>
              <a:rPr lang="ru-RU" sz="2400" dirty="0">
                <a:cs typeface="Times New Roman" pitchFamily="18" charset="0"/>
              </a:rPr>
              <a:t>осуществляли контроль непосредственно в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18 ППЭ,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 8 муниципальных районах области, апелляционной, предметных комиссиях</a:t>
            </a:r>
            <a:endParaRPr lang="ru-RU" sz="24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ru-RU" sz="2400" dirty="0" smtClean="0">
                <a:cs typeface="Times New Roman" pitchFamily="18" charset="0"/>
              </a:rPr>
              <a:t>Проводился </a:t>
            </a:r>
            <a:r>
              <a:rPr lang="ru-RU" sz="2400" dirty="0">
                <a:cs typeface="Times New Roman" pitchFamily="18" charset="0"/>
              </a:rPr>
              <a:t>дополнительный просмотр видеозаписей хода проведения ЕГЭ, ГВЭ </a:t>
            </a:r>
            <a:r>
              <a:rPr lang="ru-RU" sz="2400" dirty="0" smtClean="0"/>
              <a:t>на </a:t>
            </a:r>
            <a:r>
              <a:rPr lang="ru-RU" sz="2400" dirty="0"/>
              <a:t>портале </a:t>
            </a:r>
            <a:r>
              <a:rPr lang="ru-RU" sz="2400" dirty="0" smtClean="0">
                <a:cs typeface="Times New Roman" pitchFamily="18" charset="0"/>
              </a:rPr>
              <a:t>smotriege.ru</a:t>
            </a:r>
            <a:endParaRPr lang="ru-RU" sz="2400" dirty="0">
              <a:cs typeface="Times New Roman" pitchFamily="18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ru-RU" sz="2400" dirty="0" smtClean="0"/>
              <a:t>Требования </a:t>
            </a:r>
            <a:r>
              <a:rPr lang="ru-RU" sz="2400" dirty="0"/>
              <a:t>пункта </a:t>
            </a:r>
            <a:r>
              <a:rPr lang="ru-RU" sz="2400" dirty="0" smtClean="0"/>
              <a:t>72 </a:t>
            </a:r>
            <a:r>
              <a:rPr lang="ru-RU" sz="2400" dirty="0"/>
              <a:t>Порядка проведения ГИА </a:t>
            </a:r>
            <a:r>
              <a:rPr lang="ru-RU" sz="2400" dirty="0" smtClean="0"/>
              <a:t>нарушили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8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участников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ГИА</a:t>
            </a:r>
            <a:r>
              <a:rPr lang="ru-RU" sz="2400" dirty="0" smtClean="0"/>
              <a:t>.  Нарушения </a:t>
            </a:r>
            <a:r>
              <a:rPr lang="ru-RU" sz="2400" dirty="0"/>
              <a:t>заключались в наличии у данных лиц в ППЭ </a:t>
            </a:r>
            <a:r>
              <a:rPr lang="ru-RU" sz="2400" b="1" dirty="0"/>
              <a:t>средства связи (4 ) и справочных материалов </a:t>
            </a:r>
            <a:r>
              <a:rPr lang="ru-RU" sz="2400" b="1" dirty="0" smtClean="0"/>
              <a:t>(4)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2878" y="1825625"/>
            <a:ext cx="4650921" cy="4351338"/>
          </a:xfrm>
        </p:spPr>
        <p:txBody>
          <a:bodyPr>
            <a:normAutofit fontScale="92500" lnSpcReduction="20000"/>
          </a:bodyPr>
          <a:lstStyle/>
          <a:p>
            <a:endParaRPr lang="ru-RU" altLang="ru-RU" dirty="0" smtClean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altLang="ru-RU" sz="2200" dirty="0" smtClean="0"/>
              <a:t>Должностными лицами министерства составлено   </a:t>
            </a:r>
            <a:r>
              <a:rPr lang="ru-RU" altLang="ru-RU" sz="2200" dirty="0" smtClean="0">
                <a:solidFill>
                  <a:schemeClr val="accent2">
                    <a:lumMod val="75000"/>
                  </a:schemeClr>
                </a:solidFill>
              </a:rPr>
              <a:t>8 протоколов </a:t>
            </a:r>
            <a:r>
              <a:rPr lang="ru-RU" altLang="ru-RU" sz="2200" dirty="0"/>
              <a:t>об </a:t>
            </a:r>
            <a:r>
              <a:rPr lang="ru-RU" altLang="ru-RU" sz="2200" dirty="0" smtClean="0"/>
              <a:t>административном правонарушении       (</a:t>
            </a:r>
            <a:r>
              <a:rPr lang="ru-RU" altLang="ru-RU" sz="2200" dirty="0"/>
              <a:t>ч. 4 ст. 19.30 КоАП </a:t>
            </a:r>
            <a:r>
              <a:rPr lang="ru-RU" altLang="ru-RU" sz="2200" dirty="0" smtClean="0"/>
              <a:t>РФ)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altLang="ru-RU" sz="2200" dirty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altLang="ru-RU" sz="2200" dirty="0" smtClean="0"/>
              <a:t>По протоколам суды </a:t>
            </a:r>
            <a:r>
              <a:rPr lang="ru-RU" altLang="ru-RU" sz="2200" dirty="0" smtClean="0">
                <a:solidFill>
                  <a:schemeClr val="accent2">
                    <a:lumMod val="75000"/>
                  </a:schemeClr>
                </a:solidFill>
              </a:rPr>
              <a:t>6 участникам</a:t>
            </a:r>
            <a:r>
              <a:rPr lang="ru-RU" altLang="ru-RU" sz="2200" dirty="0" smtClean="0"/>
              <a:t> назначили административное наказание в виде штрафа - 3 </a:t>
            </a:r>
            <a:r>
              <a:rPr lang="ru-RU" altLang="ru-RU" sz="2200" dirty="0"/>
              <a:t>тыс. руб</a:t>
            </a:r>
            <a:r>
              <a:rPr lang="ru-RU" altLang="ru-RU" sz="2200" dirty="0" smtClean="0"/>
              <a:t>. 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200" dirty="0" smtClean="0"/>
              <a:t>2 участникам объявлены  устные замечания 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85280" y="97154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5281"/>
            <a:ext cx="261455" cy="4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6819593" y="1902251"/>
            <a:ext cx="1" cy="3568799"/>
          </a:xfrm>
          <a:prstGeom prst="line">
            <a:avLst/>
          </a:prstGeom>
          <a:ln w="5080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7219" y="2600355"/>
            <a:ext cx="64643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b="1" i="1" dirty="0" smtClean="0">
                <a:latin typeface="+mj-lt"/>
              </a:rPr>
              <a:t>Приказ </a:t>
            </a:r>
            <a:r>
              <a:rPr lang="ru-RU" sz="800" b="1" i="1" dirty="0">
                <a:latin typeface="+mj-lt"/>
              </a:rPr>
              <a:t>Федеральной службы по надзору в сфере образования и науки от 26 июня 2019 г. N </a:t>
            </a:r>
            <a:r>
              <a:rPr lang="ru-RU" sz="800" b="1" i="1" dirty="0" smtClean="0">
                <a:latin typeface="+mj-lt"/>
              </a:rPr>
              <a:t>876 "</a:t>
            </a:r>
            <a:r>
              <a:rPr lang="ru-RU" sz="800" b="1" i="1" dirty="0">
                <a:latin typeface="+mj-lt"/>
              </a:rPr>
              <a:t>Об определении минимального количества баллов единого государственного экзамена, подтверждающего освоение образовательной программы среднего общего образования, и минимального количества баллов единого государственного экзамена, необходимого для поступления в образовательные организации высшего образования на обучение по программам </a:t>
            </a:r>
            <a:r>
              <a:rPr lang="ru-RU" sz="800" b="1" i="1" dirty="0" err="1">
                <a:latin typeface="+mj-lt"/>
              </a:rPr>
              <a:t>бакалавриата</a:t>
            </a:r>
            <a:r>
              <a:rPr lang="ru-RU" sz="800" b="1" i="1" dirty="0">
                <a:latin typeface="+mj-lt"/>
              </a:rPr>
              <a:t> и программам </a:t>
            </a:r>
            <a:r>
              <a:rPr lang="ru-RU" sz="800" b="1" i="1" dirty="0" err="1" smtClean="0">
                <a:latin typeface="+mj-lt"/>
              </a:rPr>
              <a:t>специалитета</a:t>
            </a:r>
            <a:r>
              <a:rPr lang="ru-RU" sz="800" b="1" i="1" dirty="0" smtClean="0">
                <a:latin typeface="+mj-lt"/>
              </a:rPr>
              <a:t>»:</a:t>
            </a:r>
          </a:p>
          <a:p>
            <a:pPr algn="just"/>
            <a:endParaRPr lang="ru-RU" sz="800" b="1" i="1" dirty="0" smtClean="0">
              <a:latin typeface="+mj-lt"/>
            </a:endParaRPr>
          </a:p>
          <a:p>
            <a:pPr algn="just"/>
            <a:r>
              <a:rPr lang="ru-RU" sz="800" b="1" dirty="0"/>
              <a:t>1.1. минимальное количество баллов единого государственного экзамена по </a:t>
            </a:r>
            <a:r>
              <a:rPr lang="ru-RU" sz="800" b="1" dirty="0" err="1"/>
              <a:t>стобалльной</a:t>
            </a:r>
            <a:r>
              <a:rPr lang="ru-RU" sz="800" b="1" dirty="0"/>
              <a:t> системе оценивания, подтверждающее освоение образовательной программы среднего общего образования</a:t>
            </a:r>
            <a:r>
              <a:rPr lang="ru-RU" sz="800" b="1" dirty="0" smtClean="0"/>
              <a:t>:</a:t>
            </a:r>
          </a:p>
          <a:p>
            <a:pPr algn="just"/>
            <a:r>
              <a:rPr lang="ru-RU" sz="800" dirty="0" smtClean="0"/>
              <a:t>по </a:t>
            </a:r>
            <a:r>
              <a:rPr lang="ru-RU" sz="800" dirty="0"/>
              <a:t>русскому языку - 24 балла;</a:t>
            </a:r>
            <a:endParaRPr lang="ru-RU" sz="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800" dirty="0"/>
              <a:t>по математике профильного уровня - 27 баллов;</a:t>
            </a:r>
          </a:p>
          <a:p>
            <a:pPr algn="just"/>
            <a:r>
              <a:rPr lang="ru-RU" sz="800" dirty="0"/>
              <a:t>по физике - 36 баллов;</a:t>
            </a:r>
          </a:p>
          <a:p>
            <a:pPr algn="just"/>
            <a:r>
              <a:rPr lang="ru-RU" sz="800" dirty="0"/>
              <a:t>по химии - 36 баллов;</a:t>
            </a:r>
          </a:p>
          <a:p>
            <a:pPr algn="just"/>
            <a:r>
              <a:rPr lang="ru-RU" sz="800" dirty="0"/>
              <a:t>по информатике - 40 баллов;</a:t>
            </a:r>
          </a:p>
          <a:p>
            <a:pPr algn="just"/>
            <a:r>
              <a:rPr lang="ru-RU" sz="800" dirty="0"/>
              <a:t>по биологии - 36 баллов;</a:t>
            </a:r>
          </a:p>
          <a:p>
            <a:pPr algn="just"/>
            <a:r>
              <a:rPr lang="ru-RU" sz="800" dirty="0"/>
              <a:t>по истории - 32 балла;</a:t>
            </a:r>
          </a:p>
          <a:p>
            <a:pPr algn="just"/>
            <a:r>
              <a:rPr lang="ru-RU" sz="800" dirty="0"/>
              <a:t>по географии - 37 баллов;</a:t>
            </a:r>
          </a:p>
          <a:p>
            <a:pPr algn="just"/>
            <a:r>
              <a:rPr lang="ru-RU" sz="800" dirty="0"/>
              <a:t>по обществознанию - 42 балла;</a:t>
            </a:r>
          </a:p>
          <a:p>
            <a:pPr algn="just"/>
            <a:r>
              <a:rPr lang="ru-RU" sz="800" dirty="0"/>
              <a:t>по литературе - 32 балла;</a:t>
            </a:r>
          </a:p>
          <a:p>
            <a:pPr algn="just"/>
            <a:r>
              <a:rPr lang="ru-RU" sz="800" dirty="0"/>
              <a:t>по иностранным языкам (английский, французский, немецкий, испанский, китайский) - 22 </a:t>
            </a:r>
            <a:r>
              <a:rPr lang="ru-RU" sz="800" dirty="0" smtClean="0"/>
              <a:t>балла.</a:t>
            </a:r>
            <a:endParaRPr lang="ru-RU" sz="800" dirty="0"/>
          </a:p>
          <a:p>
            <a:pPr algn="just"/>
            <a:endParaRPr lang="ru-RU" sz="800" b="1" i="1" dirty="0">
              <a:latin typeface="+mj-lt"/>
            </a:endParaRPr>
          </a:p>
          <a:p>
            <a:pPr algn="just"/>
            <a:r>
              <a:rPr lang="ru-RU" sz="800" b="1" i="1" dirty="0" smtClean="0">
                <a:latin typeface="+mj-lt"/>
              </a:rPr>
              <a:t>Приказ Министерства науки и высшего образования РФ от 2 декабря 2024 г. № 845 «Об установлении  минимального количества баллов единого государственного экзамена по общеобразовательным предметам, соответствующим специальности или направлению подготовки по которым проводится прием на обучение, в том числе прием на целевое обучение, в организации, осуществляющие образовательную деятельность, находящиеся в ведении Министерства науки и высшего образования РФ, на 2025/26 учебный год»</a:t>
            </a:r>
          </a:p>
          <a:p>
            <a:pPr algn="just"/>
            <a:r>
              <a:rPr lang="ru-RU" sz="800" b="1" i="1" dirty="0" smtClean="0"/>
              <a:t>Приказ Министерства просвещения РФ от 13 декабря 2024 г. № 891 «Об установлении  минимального количества баллов единого государственного экзамена по общеобразовательным предметам, соответствующим специальности или направлению подготовки по которым проводится прием на обучение в образовательных организациях, находящихся в ведении Министерства просвещения РФ, на 2025/26 учебный год»</a:t>
            </a:r>
          </a:p>
          <a:p>
            <a:pPr algn="just"/>
            <a:endParaRPr lang="ru-RU" sz="800" b="1" i="1" dirty="0" smtClean="0">
              <a:latin typeface="+mj-lt"/>
            </a:endParaRPr>
          </a:p>
          <a:p>
            <a:pPr algn="just"/>
            <a:endParaRPr lang="ru-RU" sz="800" b="1" i="1" dirty="0" smtClean="0">
              <a:latin typeface="+mj-lt"/>
            </a:endParaRPr>
          </a:p>
          <a:p>
            <a:pPr algn="just"/>
            <a:endParaRPr lang="ru-RU" sz="800" b="1" i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9470" y="1497733"/>
            <a:ext cx="2935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ГИА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84899" y="5147884"/>
            <a:ext cx="520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Ознакомление с результатами экзаменов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образовательной организации под подпись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59262" y="6115632"/>
            <a:ext cx="863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Специализированный портал ознакомления с результатами </a:t>
            </a:r>
            <a:r>
              <a:rPr lang="ru-RU" sz="1600" b="1" dirty="0" smtClean="0"/>
              <a:t>ГИА-11 </a:t>
            </a:r>
            <a:r>
              <a:rPr lang="ru-RU" sz="1600" i="1" dirty="0"/>
              <a:t>можно познакомиться с образами работ и результатами их проверки</a:t>
            </a:r>
            <a:endParaRPr lang="ru-RU" sz="1600" b="1" i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7036503" y="1497733"/>
            <a:ext cx="3379977" cy="3700693"/>
            <a:chOff x="4122032" y="1201376"/>
            <a:chExt cx="4815899" cy="179515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932040" y="1201376"/>
              <a:ext cx="3168354" cy="385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АПЕЛЛЯЦИЙ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22032" y="1608761"/>
              <a:ext cx="4559435" cy="620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 algn="ctr"/>
              <a:r>
                <a:rPr lang="ru-RU" b="1" dirty="0"/>
                <a:t>О нарушении установленного порядка проведения ГИА</a:t>
              </a:r>
            </a:p>
            <a:p>
              <a:pPr lvl="0" algn="ctr"/>
              <a:r>
                <a:rPr lang="ru-RU" sz="1600" i="1" dirty="0">
                  <a:solidFill>
                    <a:srgbClr val="1F497D">
                      <a:lumMod val="75000"/>
                    </a:srgbClr>
                  </a:solidFill>
                </a:rPr>
                <a:t>в день проведения экзамена до выхода из ППЭ</a:t>
              </a:r>
              <a:endParaRPr lang="ru-RU" sz="2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2256" y="2242238"/>
              <a:ext cx="4715675" cy="7542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/>
                <a:t>О несогласии с выставленными баллами</a:t>
              </a:r>
            </a:p>
            <a:p>
              <a:pPr algn="ctr"/>
              <a:r>
                <a:rPr lang="ru-RU" sz="1600" i="1" dirty="0">
                  <a:solidFill>
                    <a:srgbClr val="1F497D">
                      <a:lumMod val="75000"/>
                    </a:srgbClr>
                  </a:solidFill>
                </a:rPr>
                <a:t>в течение 2-х дней после объявления результатов в образовательную организацию</a:t>
              </a:r>
              <a:endParaRPr lang="ru-RU" sz="2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98102" y="2751953"/>
              <a:ext cx="4559438" cy="1843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3375" y="692697"/>
            <a:ext cx="11153775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развернутых ответов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экзаменационных работ </a:t>
            </a:r>
            <a:r>
              <a:rPr lang="ru-RU" sz="2000" i="1" dirty="0"/>
              <a:t>проводится предметными комиссиями, созданными на региональном уровне по каждому учебному предмету</a:t>
            </a:r>
            <a:endParaRPr lang="ru-RU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654509" y="11663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1588" algn="ctr"/>
            <a:r>
              <a:rPr lang="ru-RU" sz="2800" b="1" dirty="0">
                <a:solidFill>
                  <a:srgbClr val="C00000"/>
                </a:solidFill>
              </a:rPr>
              <a:t>Результаты </a:t>
            </a:r>
            <a:r>
              <a:rPr lang="ru-RU" sz="2800" b="1" dirty="0" smtClean="0">
                <a:solidFill>
                  <a:srgbClr val="C00000"/>
                </a:solidFill>
              </a:rPr>
              <a:t>ГИА-11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107" y="192771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Минимальное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количество баллов единого государственного экзамена по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стобалльной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системе оценивания, подтверждающее освоение образовательной программы среднего общего образования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: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6034" y="180612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9" y="116632"/>
            <a:ext cx="261455" cy="4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358416" y="-18420"/>
            <a:ext cx="9361039" cy="7590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Информационные ресурсы</a:t>
            </a:r>
          </a:p>
        </p:txBody>
      </p:sp>
      <p:pic>
        <p:nvPicPr>
          <p:cNvPr id="3074" name="Picture 2" descr="Z:\ГИА\Информационное обеспечение\Баннеры\Рособрнадзор\logo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12" y="980727"/>
            <a:ext cx="111114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2875" y="95009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Федеральная служба по надзору в сфере образования и науки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http://obrnadzor.gov.ru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20" y="920617"/>
            <a:ext cx="773340" cy="107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395255" y="981743"/>
            <a:ext cx="3132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ФГНБУ «Федеральный институт педагогических измерений»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https://fipi.ru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80" y="2627014"/>
            <a:ext cx="80820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74863" y="2627017"/>
            <a:ext cx="338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Министерство образования Ярославской области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https://portal.yarregion.ru/depts-dobr/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8" name="Picture 6" descr="https://www.coikko.ru/templates/cko/images/shapk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8058" r="82414"/>
          <a:stretch/>
        </p:blipFill>
        <p:spPr bwMode="auto">
          <a:xfrm>
            <a:off x="6762823" y="2711303"/>
            <a:ext cx="834005" cy="8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596825" y="2711306"/>
            <a:ext cx="293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ГУ ЯО «Центр оценки и контроля качества образования»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https://www.coikko.ru/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775520" y="4149080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40459" y="4437112"/>
            <a:ext cx="7255943" cy="707886"/>
          </a:xfrm>
          <a:prstGeom prst="rect">
            <a:avLst/>
          </a:prstGeom>
          <a:gradFill>
            <a:gsLst>
              <a:gs pos="3000">
                <a:schemeClr val="accent6">
                  <a:lumMod val="50000"/>
                </a:schemeClr>
              </a:gs>
              <a:gs pos="33000">
                <a:schemeClr val="accent6">
                  <a:lumMod val="75000"/>
                </a:schemeClr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«Горячая линия» 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 проведению ГИА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9980" y="5386334"/>
            <a:ext cx="3636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Министерство образования Ярославской области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(</a:t>
            </a:r>
            <a:r>
              <a:rPr lang="ru-RU" b="1" dirty="0">
                <a:solidFill>
                  <a:srgbClr val="C00000"/>
                </a:solidFill>
              </a:rPr>
              <a:t>4852) </a:t>
            </a:r>
            <a:r>
              <a:rPr lang="ru-RU" b="1" dirty="0" smtClean="0">
                <a:solidFill>
                  <a:srgbClr val="C00000"/>
                </a:solidFill>
              </a:rPr>
              <a:t>40-08-63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(4852) 40-08-52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538633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Муниципальные органы управления образования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5281"/>
            <a:ext cx="261455" cy="4684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5280" y="97154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314929" y="1110208"/>
            <a:ext cx="1787236" cy="11887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14757" y="1110208"/>
            <a:ext cx="1787236" cy="11887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5281"/>
            <a:ext cx="261455" cy="468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102" y="762000"/>
            <a:ext cx="7158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Порядок проведения государственной итоговой аттестации 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 образовательным программам среднего общего образования 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/утвержден приказом Министерства просвещения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Российской Федерации 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Федеральной службы по надзору в сфере образования и науки от 04.04.2023 №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233/552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5" y="855761"/>
            <a:ext cx="254447" cy="25444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039224" y="312597"/>
            <a:ext cx="2257425" cy="952859"/>
            <a:chOff x="9334329" y="301583"/>
            <a:chExt cx="2295696" cy="110811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334329" y="301583"/>
              <a:ext cx="2295696" cy="110811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22431" y="469612"/>
              <a:ext cx="21194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entury Gothic" panose="020B0502020202020204" pitchFamily="34" charset="0"/>
                </a:rPr>
                <a:t>ГИА-11</a:t>
              </a:r>
              <a:endParaRPr lang="ru-RU" sz="4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95439" y="1421500"/>
            <a:ext cx="1207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ЕГЭ</a:t>
            </a:r>
            <a:endParaRPr lang="ru-RU" sz="4400" b="1" dirty="0">
              <a:solidFill>
                <a:srgbClr val="970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2451" y="1418096"/>
            <a:ext cx="1212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ГВЭ</a:t>
            </a:r>
            <a:endParaRPr lang="ru-RU" sz="4400" b="1" dirty="0">
              <a:solidFill>
                <a:srgbClr val="97071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12145" y="2169348"/>
            <a:ext cx="4540830" cy="4247317"/>
            <a:chOff x="212145" y="2026473"/>
            <a:chExt cx="4540830" cy="424731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12145" y="2043827"/>
              <a:ext cx="4407480" cy="397597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102" y="2026473"/>
              <a:ext cx="4288873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970715"/>
                  </a:solidFill>
                  <a:latin typeface="Century Gothic" panose="020B0502020202020204" pitchFamily="34" charset="0"/>
                </a:rPr>
                <a:t>Русский язык</a:t>
              </a:r>
            </a:p>
            <a:p>
              <a:r>
                <a:rPr lang="ru-RU" sz="1600" b="1" dirty="0" smtClean="0">
                  <a:solidFill>
                    <a:srgbClr val="970715"/>
                  </a:solidFill>
                  <a:latin typeface="Century Gothic" panose="020B0502020202020204" pitchFamily="34" charset="0"/>
                </a:rPr>
                <a:t>Математика (базовый уровень)</a:t>
              </a:r>
            </a:p>
            <a:p>
              <a:r>
                <a:rPr lang="ru-RU" sz="1600" b="1" dirty="0" smtClean="0">
                  <a:solidFill>
                    <a:srgbClr val="970715"/>
                  </a:solidFill>
                  <a:latin typeface="Century Gothic" panose="020B0502020202020204" pitchFamily="34" charset="0"/>
                </a:rPr>
                <a:t>Математика (профильный уровень)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История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Обществознание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Физика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Химия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Биология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География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Литература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Информатика</a:t>
              </a:r>
              <a:endPara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Иностранные языки:</a:t>
              </a:r>
            </a:p>
            <a:p>
              <a:r>
                <a:rPr lang="ru-RU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английский </a:t>
              </a:r>
            </a:p>
            <a:p>
              <a:r>
                <a:rPr lang="ru-RU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французский </a:t>
              </a:r>
            </a:p>
            <a:p>
              <a:r>
                <a:rPr lang="ru-RU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немецкий</a:t>
              </a:r>
            </a:p>
            <a:p>
              <a:r>
                <a:rPr lang="ru-RU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испанский </a:t>
              </a:r>
            </a:p>
            <a:p>
              <a:r>
                <a:rPr lang="ru-RU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китайский</a:t>
              </a:r>
            </a:p>
            <a:p>
              <a:endPara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581311" y="4459523"/>
            <a:ext cx="2082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ДОПУСК К ГИА</a:t>
            </a:r>
            <a:endParaRPr lang="ru-RU" sz="1400" b="1" dirty="0">
              <a:solidFill>
                <a:srgbClr val="97071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965485" y="5042210"/>
            <a:ext cx="5770528" cy="1714926"/>
            <a:chOff x="6270697" y="3194889"/>
            <a:chExt cx="5642518" cy="1653372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270697" y="3194889"/>
              <a:ext cx="5642518" cy="369332"/>
              <a:chOff x="6270697" y="3194889"/>
              <a:chExt cx="5642518" cy="369332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0697" y="3194889"/>
                <a:ext cx="373127" cy="300786"/>
              </a:xfrm>
              <a:prstGeom prst="rect">
                <a:avLst/>
              </a:prstGeom>
            </p:spPr>
          </p:pic>
          <p:sp>
            <p:nvSpPr>
              <p:cNvPr id="19" name="Прямоугольник 18"/>
              <p:cNvSpPr/>
              <p:nvPr/>
            </p:nvSpPr>
            <p:spPr>
              <a:xfrm>
                <a:off x="6643824" y="3194889"/>
                <a:ext cx="52693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«Зачет» за итоговое сочинение (изложение)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6270697" y="3836909"/>
              <a:ext cx="4770485" cy="369332"/>
              <a:chOff x="6270697" y="3194889"/>
              <a:chExt cx="4770485" cy="369332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0697" y="3194889"/>
                <a:ext cx="373127" cy="300786"/>
              </a:xfrm>
              <a:prstGeom prst="rect">
                <a:avLst/>
              </a:prstGeom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6643824" y="3194889"/>
                <a:ext cx="43973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Нет академической задолженности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6270697" y="4478929"/>
              <a:ext cx="4650260" cy="369332"/>
              <a:chOff x="6270697" y="3194889"/>
              <a:chExt cx="4650260" cy="369332"/>
            </a:xfrm>
          </p:grpSpPr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0697" y="3194889"/>
                <a:ext cx="373127" cy="300786"/>
              </a:xfrm>
              <a:prstGeom prst="rect">
                <a:avLst/>
              </a:prstGeom>
            </p:spPr>
          </p:pic>
          <p:sp>
            <p:nvSpPr>
              <p:cNvPr id="26" name="Прямоугольник 25"/>
              <p:cNvSpPr/>
              <p:nvPr/>
            </p:nvSpPr>
            <p:spPr>
              <a:xfrm>
                <a:off x="6643824" y="3194889"/>
                <a:ext cx="4277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Полностью выполнен учебный план</a:t>
                </a: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385280" y="97154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619624" y="2341764"/>
            <a:ext cx="3295132" cy="1725853"/>
            <a:chOff x="229526" y="1454650"/>
            <a:chExt cx="4102154" cy="2450720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3" name="Прямоугольник 32"/>
            <p:cNvSpPr/>
            <p:nvPr/>
          </p:nvSpPr>
          <p:spPr>
            <a:xfrm>
              <a:off x="229526" y="1454650"/>
              <a:ext cx="4102154" cy="57658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ЕГЭ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29527" y="2012293"/>
              <a:ext cx="4102152" cy="1893077"/>
            </a:xfrm>
            <a:prstGeom prst="rect">
              <a:avLst/>
            </a:prstGeom>
            <a:gradFill>
              <a:gsLst>
                <a:gs pos="29748">
                  <a:srgbClr val="FFF2C9"/>
                </a:gs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2000" b="1" dirty="0" smtClean="0">
                  <a:solidFill>
                    <a:schemeClr val="tx1"/>
                  </a:solidFill>
                </a:rPr>
                <a:t>Для всех категорий участников</a:t>
              </a:r>
              <a:endParaRPr lang="ru-RU" sz="2000" b="1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914755" y="2341764"/>
            <a:ext cx="4224654" cy="1725853"/>
            <a:chOff x="4721607" y="1238158"/>
            <a:chExt cx="4589074" cy="331900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4721607" y="1238158"/>
              <a:ext cx="4589073" cy="75521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ГВЭ 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721608" y="1993372"/>
              <a:ext cx="4589073" cy="256378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dirty="0" smtClean="0">
                  <a:solidFill>
                    <a:schemeClr val="tx1"/>
                  </a:solidFill>
                </a:rPr>
                <a:t>для обучающихся  с ОВЗ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dirty="0" smtClean="0">
                  <a:solidFill>
                    <a:schemeClr val="tx1"/>
                  </a:solidFill>
                </a:rPr>
                <a:t>детей-инвалидов и инвалидов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dirty="0" smtClean="0">
                  <a:solidFill>
                    <a:schemeClr val="tx1"/>
                  </a:solidFill>
                </a:rPr>
                <a:t>для обучающихся, прибывших с территорий ДНР, ЛНР, Херсонской обл., Запорожской обл. </a:t>
              </a:r>
              <a:r>
                <a:rPr lang="ru-RU" sz="1200" i="1" dirty="0" smtClean="0">
                  <a:solidFill>
                    <a:schemeClr val="tx1"/>
                  </a:solidFill>
                </a:rPr>
                <a:t>(2024/2025, 2025/2026 учебные года) </a:t>
              </a:r>
              <a:endParaRPr lang="ru-RU" sz="1200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5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19936" y="1836267"/>
            <a:ext cx="2474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https://resurs-yar.ru/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7769" y="1005275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2F1444"/>
                </a:solidFill>
              </a:rPr>
              <a:t>«Центр профессиональной ориентации и психологической поддержки  «Ресурс»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6475" r="8044" b="4374"/>
          <a:stretch/>
        </p:blipFill>
        <p:spPr bwMode="auto">
          <a:xfrm>
            <a:off x="1775035" y="2348885"/>
            <a:ext cx="4176950" cy="22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s://shpb.edu.yar.ru/templates/conc2018/flat/images/part-resu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028192"/>
            <a:ext cx="17716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2" b="5862"/>
          <a:stretch/>
        </p:blipFill>
        <p:spPr bwMode="auto">
          <a:xfrm>
            <a:off x="5991606" y="2348880"/>
            <a:ext cx="4568890" cy="215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8035" r="7842" b="4812"/>
          <a:stretch/>
        </p:blipFill>
        <p:spPr bwMode="auto">
          <a:xfrm>
            <a:off x="4079776" y="4238492"/>
            <a:ext cx="4094756" cy="235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5496030"/>
            <a:ext cx="184026" cy="309234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495806" y="1"/>
            <a:ext cx="9361039" cy="7590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Информационные ресурсы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77681"/>
            <a:ext cx="261455" cy="4684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9948" y="215235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5281"/>
            <a:ext cx="261455" cy="4684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15650" y="-15285"/>
            <a:ext cx="6075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ИТОГОВОЕ СОЧИНЕНИЕ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38851" y="707886"/>
            <a:ext cx="5829300" cy="29497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Повторно (5 февраля, 9 апреля) допускаются:</a:t>
            </a:r>
          </a:p>
          <a:p>
            <a:pPr algn="ctr"/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Получившие «незачет»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Не явившиеся по уважительным причинам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Не завершившие написание ИС(И) по уважительным причинам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Удаленные за нарушение требований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254552" y="3657601"/>
            <a:ext cx="5805971" cy="32003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1" y="3672886"/>
            <a:ext cx="5829300" cy="31710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0612" y="821640"/>
            <a:ext cx="203049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Темы 04.12.2024:</a:t>
            </a:r>
          </a:p>
          <a:p>
            <a:endParaRPr lang="ru-RU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6903" y="6006584"/>
            <a:ext cx="3103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970715"/>
                </a:solidFill>
              </a:rPr>
              <a:t>http://checkege.rustest.ru/</a:t>
            </a:r>
            <a:endParaRPr lang="ru-RU" sz="2000" b="1" dirty="0">
              <a:solidFill>
                <a:srgbClr val="970715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280" y="3657602"/>
            <a:ext cx="533924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Результаты сочинения </a:t>
            </a:r>
          </a:p>
          <a:p>
            <a:pPr algn="ctr"/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5155 участвовали/5126 получили «зачет»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как допуск к ГИА - бессрочно 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случае представления его при приеме на обучение по программам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бакалавриата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и программам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специалитета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действительно в течение </a:t>
            </a: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четырех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лет, следующих за годом написания такого сочинения. 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701" y="707886"/>
            <a:ext cx="545649" cy="54564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17350" y="780655"/>
            <a:ext cx="2274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3 часа 55 минут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280" y="97154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945163"/>
              </p:ext>
            </p:extLst>
          </p:nvPr>
        </p:nvGraphicFramePr>
        <p:xfrm>
          <a:off x="385280" y="1180765"/>
          <a:ext cx="5396719" cy="2262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719">
                  <a:extLst>
                    <a:ext uri="{9D8B030D-6E8A-4147-A177-3AD203B41FA5}">
                      <a16:colId xmlns:a16="http://schemas.microsoft.com/office/drawing/2014/main" val="1989532542"/>
                    </a:ext>
                  </a:extLst>
                </a:gridCol>
              </a:tblGrid>
              <a:tr h="901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«Без идеалов, то есть без определённых хоть сколько-нибудь желаний лучшего, никогда не может получиться никакой хорошей действительности» (Ф.М. Достоевский). Как Вы понимаете это утверждение русского классика?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9702241"/>
                  </a:ext>
                </a:extLst>
              </a:tr>
              <a:tr h="272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Какие поступки человека, по-Вашему, заслуживают уважения?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4124567"/>
                  </a:ext>
                </a:extLst>
              </a:tr>
              <a:tr h="272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За что дети могут уважать своих родителей?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6913072"/>
                  </a:ext>
                </a:extLst>
              </a:tr>
              <a:tr h="272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Почему именами некоторых людей называют целые эпохи?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3355316"/>
                  </a:ext>
                </a:extLst>
              </a:tr>
              <a:tr h="272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Какая угроза способна объединить человечество?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2095325"/>
                  </a:ext>
                </a:extLst>
              </a:tr>
              <a:tr h="272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Произведение искусства, хранящее память о великом подвиге.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4609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1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760EC2-9138-4FCB-B4F0-23343FCBD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61" y="0"/>
            <a:ext cx="9115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2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5281"/>
            <a:ext cx="261455" cy="468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280" y="97154"/>
            <a:ext cx="22156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58526" y="80146"/>
            <a:ext cx="4939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Выбор предметов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2041" y="978737"/>
            <a:ext cx="11706131" cy="1769516"/>
            <a:chOff x="262041" y="978737"/>
            <a:chExt cx="11706131" cy="1769516"/>
          </a:xfrm>
        </p:grpSpPr>
        <p:sp>
          <p:nvSpPr>
            <p:cNvPr id="9" name="Прямоугольник 8"/>
            <p:cNvSpPr/>
            <p:nvPr/>
          </p:nvSpPr>
          <p:spPr>
            <a:xfrm rot="5400000">
              <a:off x="5630366" y="-4389588"/>
              <a:ext cx="969482" cy="1170613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041" y="996491"/>
              <a:ext cx="3013020" cy="17517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Сайты вузов</a:t>
              </a:r>
            </a:p>
            <a:p>
              <a:r>
                <a:rPr lang="ru-RU" sz="17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«ПРИЕМНАЯ КОМИССИЯ»</a:t>
              </a:r>
            </a:p>
            <a:p>
              <a:pPr marL="152660" marR="14576" algn="ctr"/>
              <a:endParaRPr lang="ru-RU" b="1" dirty="0" smtClean="0">
                <a:latin typeface="Arial"/>
                <a:cs typeface="Arial"/>
              </a:endParaRPr>
            </a:p>
            <a:p>
              <a:pPr>
                <a:spcBef>
                  <a:spcPts val="109"/>
                </a:spcBef>
              </a:pPr>
              <a:endParaRPr lang="ru-RU" dirty="0">
                <a:latin typeface="Arial"/>
                <a:cs typeface="Arial"/>
              </a:endParaRPr>
            </a:p>
            <a:p>
              <a:endParaRPr lang="ru-RU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  <a:p>
              <a:endParaRPr lang="ru-RU" dirty="0"/>
            </a:p>
          </p:txBody>
        </p:sp>
      </p:grpSp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1585095" y="1716071"/>
            <a:ext cx="10194529" cy="1000377"/>
          </a:xfrm>
          <a:prstGeom prst="rect">
            <a:avLst/>
          </a:prstGeom>
        </p:spPr>
        <p:txBody>
          <a:bodyPr vert="horz" wrap="square" lIns="0" tIns="15342" rIns="0" bIns="0" rtlCol="0" anchor="ctr">
            <a:spAutoFit/>
          </a:bodyPr>
          <a:lstStyle/>
          <a:p>
            <a:pPr marL="1500533" algn="ctr">
              <a:lnSpc>
                <a:spcPct val="100000"/>
              </a:lnSpc>
              <a:spcBef>
                <a:spcPts val="121"/>
              </a:spcBef>
            </a:pPr>
            <a:r>
              <a:rPr lang="ru-RU" sz="3200" spc="-24" dirty="0" smtClean="0">
                <a:latin typeface="Century Gothic" panose="020B0502020202020204" pitchFamily="34" charset="0"/>
              </a:rPr>
              <a:t/>
            </a:r>
            <a:br>
              <a:rPr lang="ru-RU" sz="3200" spc="-24" dirty="0" smtClean="0">
                <a:latin typeface="Century Gothic" panose="020B0502020202020204" pitchFamily="34" charset="0"/>
              </a:rPr>
            </a:br>
            <a:endParaRPr sz="3200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0526" y="10565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2660" marR="14576" algn="ctr"/>
            <a:r>
              <a:rPr lang="ru-RU" b="1" dirty="0">
                <a:latin typeface="Arial"/>
                <a:cs typeface="Arial"/>
              </a:rPr>
              <a:t>На</a:t>
            </a:r>
            <a:r>
              <a:rPr lang="ru-RU" b="1" spc="-60" dirty="0">
                <a:latin typeface="Arial"/>
                <a:cs typeface="Arial"/>
              </a:rPr>
              <a:t> </a:t>
            </a:r>
            <a:r>
              <a:rPr lang="ru-RU" b="1" spc="-12" dirty="0">
                <a:latin typeface="Arial"/>
                <a:cs typeface="Arial"/>
              </a:rPr>
              <a:t>официальном</a:t>
            </a:r>
            <a:r>
              <a:rPr lang="ru-RU" b="1" spc="-54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сайте</a:t>
            </a:r>
            <a:r>
              <a:rPr lang="ru-RU" b="1" spc="-60" dirty="0">
                <a:latin typeface="Arial"/>
                <a:cs typeface="Arial"/>
              </a:rPr>
              <a:t> </a:t>
            </a:r>
            <a:r>
              <a:rPr lang="ru-RU" b="1" spc="-12" dirty="0">
                <a:latin typeface="Arial"/>
                <a:cs typeface="Arial"/>
              </a:rPr>
              <a:t>вуза</a:t>
            </a:r>
            <a:r>
              <a:rPr lang="ru-RU" b="1" spc="-60" dirty="0">
                <a:latin typeface="Arial"/>
                <a:cs typeface="Arial"/>
              </a:rPr>
              <a:t> </a:t>
            </a:r>
            <a:r>
              <a:rPr lang="ru-RU" b="1" spc="-12" dirty="0">
                <a:latin typeface="Arial"/>
                <a:cs typeface="Arial"/>
              </a:rPr>
              <a:t>(вузов) </a:t>
            </a:r>
            <a:r>
              <a:rPr lang="ru-RU" b="1" dirty="0">
                <a:latin typeface="Arial"/>
                <a:cs typeface="Arial"/>
              </a:rPr>
              <a:t>раздел</a:t>
            </a:r>
            <a:r>
              <a:rPr lang="ru-RU" b="1" spc="-24" dirty="0">
                <a:latin typeface="Arial"/>
                <a:cs typeface="Arial"/>
              </a:rPr>
              <a:t> </a:t>
            </a:r>
            <a:r>
              <a:rPr lang="ru-RU" b="1" spc="-12" dirty="0">
                <a:latin typeface="Arial"/>
                <a:cs typeface="Arial"/>
              </a:rPr>
              <a:t>«</a:t>
            </a:r>
            <a:r>
              <a:rPr lang="ru-RU" b="1" spc="-12" dirty="0" smtClean="0">
                <a:latin typeface="Arial"/>
                <a:cs typeface="Arial"/>
              </a:rPr>
              <a:t>АБИТУРИЕНТАМ»</a:t>
            </a:r>
            <a:r>
              <a:rPr lang="ru-RU" b="1" dirty="0" smtClean="0">
                <a:latin typeface="Arial"/>
                <a:cs typeface="Arial"/>
              </a:rPr>
              <a:t> или «ПОСТУПАЮЩИМ»</a:t>
            </a:r>
          </a:p>
          <a:p>
            <a:pPr marL="152660" marR="14576"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Размещение о приеме </a:t>
            </a:r>
            <a:r>
              <a:rPr lang="ru-RU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 20.01.2025</a:t>
            </a:r>
          </a:p>
          <a:p>
            <a:pPr marL="152660" marR="14576" algn="ctr"/>
            <a:endParaRPr lang="ru-RU" dirty="0">
              <a:latin typeface="Arial"/>
              <a:cs typeface="Arial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63771" y="3266122"/>
            <a:ext cx="1823163" cy="2199158"/>
            <a:chOff x="671386" y="5738391"/>
            <a:chExt cx="1497731" cy="101577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05510" y="5819955"/>
              <a:ext cx="1429484" cy="778154"/>
            </a:xfrm>
            <a:prstGeom prst="rect">
              <a:avLst/>
            </a:prstGeom>
            <a:solidFill>
              <a:srgbClr val="812749"/>
            </a:solidFill>
            <a:ln>
              <a:solidFill>
                <a:srgbClr val="8127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1386" y="5738391"/>
              <a:ext cx="1497731" cy="1015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 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организаций и 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 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специальностей/направлений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45023" y="1950734"/>
            <a:ext cx="2148193" cy="923330"/>
            <a:chOff x="274854" y="1997173"/>
            <a:chExt cx="1980151" cy="923330"/>
          </a:xfrm>
        </p:grpSpPr>
        <p:sp>
          <p:nvSpPr>
            <p:cNvPr id="21" name="Пятиугольник 20"/>
            <p:cNvSpPr/>
            <p:nvPr/>
          </p:nvSpPr>
          <p:spPr>
            <a:xfrm>
              <a:off x="274854" y="2035944"/>
              <a:ext cx="1980151" cy="606583"/>
            </a:xfrm>
            <a:prstGeom prst="homePlate">
              <a:avLst/>
            </a:prstGeom>
            <a:solidFill>
              <a:srgbClr val="812749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8237" y="1997173"/>
              <a:ext cx="182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5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Д</a:t>
              </a:r>
              <a:r>
                <a:rPr lang="ru-RU" sz="175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ень открытых дверей в вузе</a:t>
              </a:r>
              <a:endParaRPr lang="ru-RU" sz="175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798" y="2092528"/>
            <a:ext cx="3027588" cy="41112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14" y="2056166"/>
            <a:ext cx="3355522" cy="414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686" y="2056165"/>
            <a:ext cx="2976486" cy="41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314929" y="1110208"/>
            <a:ext cx="1787236" cy="11887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14757" y="1110208"/>
            <a:ext cx="1787236" cy="11887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5281"/>
            <a:ext cx="261455" cy="468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102" y="762000"/>
            <a:ext cx="7158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Порядок проведения государственной итоговой аттестации 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 образовательным программам среднего общего образования 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/утвержден приказом Министерства просвещения и Федеральной службы по надзору в сфере образования и науки от 04.04.2023 №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233/552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5" y="855761"/>
            <a:ext cx="254447" cy="25444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000954" y="312597"/>
            <a:ext cx="2295696" cy="1108117"/>
            <a:chOff x="9334329" y="301583"/>
            <a:chExt cx="2295696" cy="110811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334329" y="301583"/>
              <a:ext cx="2295696" cy="110811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22431" y="469612"/>
              <a:ext cx="21194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entury Gothic" panose="020B0502020202020204" pitchFamily="34" charset="0"/>
                </a:rPr>
                <a:t>ГИА-11</a:t>
              </a:r>
              <a:endParaRPr lang="ru-RU" sz="4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95439" y="1421500"/>
            <a:ext cx="1207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ЕГЭ</a:t>
            </a:r>
            <a:endParaRPr lang="ru-RU" sz="4400" b="1" dirty="0">
              <a:solidFill>
                <a:srgbClr val="970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2451" y="1418096"/>
            <a:ext cx="1212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ГВЭ</a:t>
            </a:r>
            <a:endParaRPr lang="ru-RU" sz="4400" b="1" dirty="0">
              <a:solidFill>
                <a:srgbClr val="97071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12145" y="2169348"/>
            <a:ext cx="4540830" cy="4247317"/>
            <a:chOff x="212145" y="2026473"/>
            <a:chExt cx="4540830" cy="424731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12145" y="2043827"/>
              <a:ext cx="4407480" cy="397597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102" y="2026473"/>
              <a:ext cx="4288873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970715"/>
                  </a:solidFill>
                  <a:latin typeface="Century Gothic" panose="020B0502020202020204" pitchFamily="34" charset="0"/>
                </a:rPr>
                <a:t>Русский язык</a:t>
              </a:r>
            </a:p>
            <a:p>
              <a:r>
                <a:rPr lang="ru-RU" sz="1600" b="1" dirty="0" smtClean="0">
                  <a:solidFill>
                    <a:srgbClr val="970715"/>
                  </a:solidFill>
                  <a:latin typeface="Century Gothic" panose="020B0502020202020204" pitchFamily="34" charset="0"/>
                </a:rPr>
                <a:t>Математика (базовый уровень)</a:t>
              </a:r>
            </a:p>
            <a:p>
              <a:r>
                <a:rPr lang="ru-RU" sz="1600" b="1" dirty="0" smtClean="0">
                  <a:solidFill>
                    <a:srgbClr val="970715"/>
                  </a:solidFill>
                  <a:latin typeface="Century Gothic" panose="020B0502020202020204" pitchFamily="34" charset="0"/>
                </a:rPr>
                <a:t>Математика (профильный уровень)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История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Обществознание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Физика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Химия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Биология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География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Литература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Информатика</a:t>
              </a:r>
              <a:endPara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Иностранные языки:</a:t>
              </a:r>
            </a:p>
            <a:p>
              <a:r>
                <a:rPr lang="ru-RU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английский </a:t>
              </a:r>
            </a:p>
            <a:p>
              <a:r>
                <a:rPr lang="ru-RU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французский </a:t>
              </a:r>
            </a:p>
            <a:p>
              <a:r>
                <a:rPr lang="ru-RU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немецкий</a:t>
              </a:r>
            </a:p>
            <a:p>
              <a:r>
                <a:rPr lang="ru-RU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испанский </a:t>
              </a:r>
            </a:p>
            <a:p>
              <a:r>
                <a:rPr lang="ru-RU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китайский</a:t>
              </a:r>
            </a:p>
            <a:p>
              <a:endPara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114441" y="2466958"/>
            <a:ext cx="67150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Срок подачи заявления – до 1 февраля 2025 года</a:t>
            </a:r>
          </a:p>
          <a:p>
            <a:pPr algn="ctr"/>
            <a:r>
              <a:rPr lang="ru-RU" sz="14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в свою образовательную организацию</a:t>
            </a:r>
            <a:endParaRPr lang="ru-RU" sz="1400" b="1" dirty="0">
              <a:solidFill>
                <a:srgbClr val="97071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854719" y="3345172"/>
            <a:ext cx="8107297" cy="3416321"/>
            <a:chOff x="5815198" y="3194889"/>
            <a:chExt cx="13788091" cy="207992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198" y="3194889"/>
              <a:ext cx="1072166" cy="300786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6643826" y="3194889"/>
              <a:ext cx="12959463" cy="2079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Изменение и дополнение перечня предметов,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указанных в заявлении экзаменов,</a:t>
              </a: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</a:t>
              </a: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а </a:t>
              </a: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также форму ГИА-11 и сроки участия в </a:t>
              </a: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ГИА-11 возможно 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только при наличии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уважительных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причин</a:t>
              </a: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</a:t>
              </a:r>
              <a:r>
                <a:rPr lang="ru-RU" b="1" u="sng" dirty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болезни или иных обстоятельств), </a:t>
              </a:r>
              <a:endParaRPr lang="ru-RU" b="1" u="sng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r>
                <a:rPr lang="ru-RU" b="1" u="sng" dirty="0" smtClean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подтвержденных </a:t>
              </a:r>
              <a:r>
                <a:rPr lang="ru-RU" b="1" u="sng" dirty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документально</a:t>
              </a:r>
              <a:r>
                <a:rPr lang="ru-RU" b="1" u="sng" dirty="0" smtClean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endParaRPr lang="ru-RU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 этом случае обучающиеся подают заявления в государственную </a:t>
              </a:r>
              <a:endParaRPr lang="ru-RU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э</a:t>
              </a: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кзаменационную </a:t>
              </a: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комиссию </a:t>
              </a: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н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е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позднее чем за две </a:t>
              </a:r>
              <a:endParaRPr lang="ru-RU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недели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до начала соответствующего экзамена</a:t>
              </a: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endParaRPr lang="ru-RU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endParaRPr lang="ru-RU" dirty="0"/>
            </a:p>
            <a:p>
              <a:endParaRPr lang="ru-RU" dirty="0" smtClean="0"/>
            </a:p>
            <a:p>
              <a:endParaRPr lang="ru-RU" dirty="0"/>
            </a:p>
            <a:p>
              <a:endPara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5280" y="97154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19" y="4806307"/>
            <a:ext cx="630426" cy="4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5281"/>
            <a:ext cx="261455" cy="468441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418199"/>
              </p:ext>
            </p:extLst>
          </p:nvPr>
        </p:nvGraphicFramePr>
        <p:xfrm>
          <a:off x="123825" y="1340530"/>
          <a:ext cx="5905500" cy="857256"/>
        </p:xfrm>
        <a:graphic>
          <a:graphicData uri="http://schemas.openxmlformats.org/drawingml/2006/table">
            <a:tbl>
              <a:tblPr firstRow="1" firstCol="1" bandRow="1"/>
              <a:tblGrid>
                <a:gridCol w="1968500">
                  <a:extLst>
                    <a:ext uri="{9D8B030D-6E8A-4147-A177-3AD203B41FA5}">
                      <a16:colId xmlns:a16="http://schemas.microsoft.com/office/drawing/2014/main" val="63141239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3989764568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438435386"/>
                    </a:ext>
                  </a:extLst>
                </a:gridCol>
              </a:tblGrid>
              <a:tr h="42862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Итоговое сочинения (изложение)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110435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декабря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07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февраля </a:t>
                      </a: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апреля 2025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35224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05018"/>
              </p:ext>
            </p:extLst>
          </p:nvPr>
        </p:nvGraphicFramePr>
        <p:xfrm>
          <a:off x="123825" y="2844426"/>
          <a:ext cx="5905500" cy="915130"/>
        </p:xfrm>
        <a:graphic>
          <a:graphicData uri="http://schemas.openxmlformats.org/drawingml/2006/table">
            <a:tbl>
              <a:tblPr firstRow="1" firstCol="1" bandRow="1"/>
              <a:tblGrid>
                <a:gridCol w="3396752">
                  <a:extLst>
                    <a:ext uri="{9D8B030D-6E8A-4147-A177-3AD203B41FA5}">
                      <a16:colId xmlns:a16="http://schemas.microsoft.com/office/drawing/2014/main" val="3020955374"/>
                    </a:ext>
                  </a:extLst>
                </a:gridCol>
                <a:gridCol w="2508748">
                  <a:extLst>
                    <a:ext uri="{9D8B030D-6E8A-4147-A177-3AD203B41FA5}">
                      <a16:colId xmlns:a16="http://schemas.microsoft.com/office/drawing/2014/main" val="2439395564"/>
                    </a:ext>
                  </a:extLst>
                </a:gridCol>
              </a:tblGrid>
              <a:tr h="2821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Досрочный период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163087"/>
                  </a:ext>
                </a:extLst>
              </a:tr>
              <a:tr h="282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21 марта – 28 марта</a:t>
                      </a:r>
                      <a:endParaRPr lang="ru-RU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дни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654082"/>
                  </a:ext>
                </a:extLst>
              </a:tr>
              <a:tr h="282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апреля -21 апреля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резервные дни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4690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325171"/>
              </p:ext>
            </p:extLst>
          </p:nvPr>
        </p:nvGraphicFramePr>
        <p:xfrm>
          <a:off x="123825" y="4514171"/>
          <a:ext cx="5905500" cy="863124"/>
        </p:xfrm>
        <a:graphic>
          <a:graphicData uri="http://schemas.openxmlformats.org/drawingml/2006/table">
            <a:tbl>
              <a:tblPr firstRow="1" firstCol="1" bandRow="1"/>
              <a:tblGrid>
                <a:gridCol w="3396752">
                  <a:extLst>
                    <a:ext uri="{9D8B030D-6E8A-4147-A177-3AD203B41FA5}">
                      <a16:colId xmlns:a16="http://schemas.microsoft.com/office/drawing/2014/main" val="4104475434"/>
                    </a:ext>
                  </a:extLst>
                </a:gridCol>
                <a:gridCol w="2508748">
                  <a:extLst>
                    <a:ext uri="{9D8B030D-6E8A-4147-A177-3AD203B41FA5}">
                      <a16:colId xmlns:a16="http://schemas.microsoft.com/office/drawing/2014/main" val="3697808068"/>
                    </a:ext>
                  </a:extLst>
                </a:gridCol>
              </a:tblGrid>
              <a:tr h="2838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Дополнительный (сентябрьский) </a:t>
                      </a: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8611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8 сентября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дни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552383"/>
                  </a:ext>
                </a:extLst>
              </a:tr>
              <a:tr h="295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резервный день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29691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031673" y="97154"/>
            <a:ext cx="20361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РАСПИСАНИЕ ГИА-11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Приказ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РФ и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Рособрнадзора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от 11.11.2024 №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787/2089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280" y="97154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64806"/>
              </p:ext>
            </p:extLst>
          </p:nvPr>
        </p:nvGraphicFramePr>
        <p:xfrm>
          <a:off x="6263507" y="1120251"/>
          <a:ext cx="5928493" cy="5280370"/>
        </p:xfrm>
        <a:graphic>
          <a:graphicData uri="http://schemas.openxmlformats.org/drawingml/2006/table">
            <a:tbl>
              <a:tblPr firstRow="1" firstCol="1" bandRow="1"/>
              <a:tblGrid>
                <a:gridCol w="1198874">
                  <a:extLst>
                    <a:ext uri="{9D8B030D-6E8A-4147-A177-3AD203B41FA5}">
                      <a16:colId xmlns:a16="http://schemas.microsoft.com/office/drawing/2014/main" val="1742064797"/>
                    </a:ext>
                  </a:extLst>
                </a:gridCol>
                <a:gridCol w="4729619">
                  <a:extLst>
                    <a:ext uri="{9D8B030D-6E8A-4147-A177-3AD203B41FA5}">
                      <a16:colId xmlns:a16="http://schemas.microsoft.com/office/drawing/2014/main" val="3303057845"/>
                    </a:ext>
                  </a:extLst>
                </a:gridCol>
              </a:tblGrid>
              <a:tr h="40506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Основной период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404396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история,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литература,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химия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919380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 мая (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вт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математика (профильный уровень, базовый уровень)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217527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мая (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русский язык 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64967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02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обществознани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е,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физика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486486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05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география, иностранные языки (письменно), биология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520827"/>
                  </a:ext>
                </a:extLst>
              </a:tr>
              <a:tr h="232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иностранные языки (устно),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информатика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75487"/>
                  </a:ext>
                </a:extLst>
              </a:tr>
              <a:tr h="323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(ср)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иностранные языки (устно), информатика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89420"/>
                  </a:ext>
                </a:extLst>
              </a:tr>
              <a:tr h="24593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Резервные дни основного периода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290793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июня (</a:t>
                      </a:r>
                      <a:r>
                        <a:rPr lang="ru-RU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География, литература, обществознание, физика</a:t>
                      </a:r>
                      <a:endParaRPr lang="ru-RU" sz="11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337427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июня (</a:t>
                      </a:r>
                      <a:r>
                        <a:rPr lang="ru-RU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русский язык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545261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(ср)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история, химия, иностранные языки (устно)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242207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чт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биология, информатика, иностранные языки (письменно)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212716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июня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пт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математика (базовый уровень, профильный уровень)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353829"/>
                  </a:ext>
                </a:extLst>
              </a:tr>
              <a:tr h="153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dirty="0" smtClean="0">
                          <a:latin typeface="Century Gothic" panose="020B0502020202020204" pitchFamily="34" charset="0"/>
                        </a:rPr>
                        <a:t>по всем предметам</a:t>
                      </a:r>
                      <a:endParaRPr lang="ru-RU" sz="1100" b="0" i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019646"/>
                  </a:ext>
                </a:extLst>
              </a:tr>
              <a:tr h="2764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Дни пересдачи одного предмета</a:t>
                      </a:r>
                      <a:endParaRPr lang="ru-RU" sz="16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84732"/>
                  </a:ext>
                </a:extLst>
              </a:tr>
              <a:tr h="310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03 июля (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иностранные языки (письменно), информатика, литература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русский язык, физика, химия</a:t>
                      </a:r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126597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04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июля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пт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география, иностранные языки (устно), биология, история , математика (базовый уровень, профильный уровень), 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обществознание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26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3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2000250" y="540366"/>
            <a:ext cx="9639300" cy="5035829"/>
            <a:chOff x="355594" y="860952"/>
            <a:chExt cx="9751035" cy="5082474"/>
          </a:xfrm>
        </p:grpSpPr>
        <p:sp>
          <p:nvSpPr>
            <p:cNvPr id="21" name="TextBox 20"/>
            <p:cNvSpPr txBox="1"/>
            <p:nvPr/>
          </p:nvSpPr>
          <p:spPr>
            <a:xfrm>
              <a:off x="1403648" y="1024133"/>
              <a:ext cx="722563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000" b="1" i="1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rPr>
                <a:t>ФГНБУ «Федеральный институт педагогических измерений»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2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2400" b="1" dirty="0">
                  <a:latin typeface="Calibri" pitchFamily="34" charset="0"/>
                </a:rPr>
                <a:t>www.fipi.ru</a:t>
              </a:r>
              <a:endParaRPr lang="ru-RU" altLang="ru-RU" sz="2400" b="1" dirty="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58479" y="2157774"/>
              <a:ext cx="4248150" cy="37856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</a:rPr>
                <a:t>Демоверсии, спецификации и кодификаторы КИМ </a:t>
              </a: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ЕГЭ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</a:rPr>
                <a:t>Открытый банк заданий </a:t>
              </a: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ЕГЭ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2000" b="1" dirty="0">
                  <a:solidFill>
                    <a:srgbClr val="1F497D">
                      <a:lumMod val="75000"/>
                    </a:srgbClr>
                  </a:solidFill>
                </a:rPr>
                <a:t>Открытый банк заданий ГВЭ </a:t>
              </a:r>
              <a:r>
                <a:rPr lang="ru-RU" sz="2000" i="1" dirty="0">
                  <a:solidFill>
                    <a:srgbClr val="1F497D">
                      <a:lumMod val="75000"/>
                    </a:srgbClr>
                  </a:solidFill>
                </a:rPr>
                <a:t>(в тестовом режиме)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</a:rPr>
                <a:t>Рекомендации по самостоятельной </a:t>
              </a: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подготовке 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</a:rPr>
                <a:t>к </a:t>
              </a: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ЕГЭ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</a:rPr>
                <a:t>по каждому учебному предмету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94" y="860952"/>
              <a:ext cx="844562" cy="11807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4" name="TextBox 3"/>
          <p:cNvSpPr txBox="1"/>
          <p:nvPr/>
        </p:nvSpPr>
        <p:spPr>
          <a:xfrm>
            <a:off x="2423593" y="11663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Содержание КИМ </a:t>
            </a:r>
            <a:r>
              <a:rPr lang="ru-RU" sz="2800" b="1" dirty="0" smtClean="0">
                <a:solidFill>
                  <a:srgbClr val="C00000"/>
                </a:solidFill>
              </a:rPr>
              <a:t>ЕГЭ</a:t>
            </a:r>
            <a:r>
              <a:rPr lang="ru-RU" sz="2800" b="1" dirty="0">
                <a:solidFill>
                  <a:srgbClr val="C00000"/>
                </a:solidFill>
              </a:rPr>
              <a:t>, ГВЭ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3812" t="3738" r="24156"/>
          <a:stretch/>
        </p:blipFill>
        <p:spPr>
          <a:xfrm>
            <a:off x="647355" y="1763916"/>
            <a:ext cx="4667595" cy="485734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4962525" y="2053634"/>
            <a:ext cx="2400300" cy="6401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62525" y="2742995"/>
            <a:ext cx="2400300" cy="11191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962525" y="2714535"/>
            <a:ext cx="2400300" cy="7226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962525" y="2750208"/>
            <a:ext cx="2400300" cy="16122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5281"/>
            <a:ext cx="261455" cy="46844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4329" y="109480"/>
            <a:ext cx="2394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5281"/>
            <a:ext cx="261455" cy="4684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1864" y="0"/>
            <a:ext cx="7361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ИЗМЕНЕНИЯ В КИМ ЕГЭ 2025 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46077" y="766847"/>
            <a:ext cx="4756793" cy="1510054"/>
            <a:chOff x="197066" y="785472"/>
            <a:chExt cx="4756793" cy="1510054"/>
          </a:xfrm>
        </p:grpSpPr>
        <p:sp>
          <p:nvSpPr>
            <p:cNvPr id="11" name="TextBox 10"/>
            <p:cNvSpPr txBox="1"/>
            <p:nvPr/>
          </p:nvSpPr>
          <p:spPr>
            <a:xfrm>
              <a:off x="197066" y="1619506"/>
              <a:ext cx="39068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Поэтапное изменение КИМ ЕГЭ</a:t>
              </a:r>
            </a:p>
            <a:p>
              <a:pPr algn="ctr"/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ЕГЭ на основе ФГОС</a:t>
              </a: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490055" y="785472"/>
              <a:ext cx="4463804" cy="834034"/>
              <a:chOff x="385280" y="785472"/>
              <a:chExt cx="4463804" cy="83403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85280" y="819791"/>
                <a:ext cx="1357795" cy="542284"/>
              </a:xfrm>
              <a:prstGeom prst="rect">
                <a:avLst/>
              </a:prstGeom>
              <a:solidFill>
                <a:srgbClr val="9707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394262" y="917981"/>
                <a:ext cx="1357795" cy="54228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96964" y="785472"/>
                <a:ext cx="9797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28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78395" y="908470"/>
                <a:ext cx="9797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372764" y="1016171"/>
                <a:ext cx="1388275" cy="54228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72764" y="1016171"/>
                <a:ext cx="1161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970715"/>
                    </a:solidFill>
                    <a:latin typeface="Century Gothic" panose="020B0502020202020204" pitchFamily="34" charset="0"/>
                  </a:rPr>
                  <a:t>2024</a:t>
                </a:r>
                <a:endParaRPr lang="ru-RU" sz="2800" dirty="0">
                  <a:solidFill>
                    <a:srgbClr val="970715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460809" y="1077222"/>
                <a:ext cx="1388275" cy="54228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dirty="0" smtClean="0"/>
                  <a:t>2025</a:t>
                </a:r>
                <a:endParaRPr lang="ru-RU" sz="3200" dirty="0"/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254552" y="785472"/>
              <a:ext cx="3755473" cy="1510054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707105" y="844260"/>
            <a:ext cx="5291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Без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изменений структуры КИМ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(Биология,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География, История, Математика(базовый и профильный уровни), Обществознание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3065659"/>
            <a:ext cx="6649955" cy="367995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486650" y="5413466"/>
            <a:ext cx="4139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70715"/>
                </a:solidFill>
                <a:latin typeface="Century Gothic" panose="020B0502020202020204" pitchFamily="34" charset="0"/>
              </a:rPr>
              <a:t>https://</a:t>
            </a:r>
            <a:r>
              <a:rPr lang="en-US" sz="24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fipi.ru</a:t>
            </a:r>
            <a:endParaRPr lang="ru-RU" sz="2400" b="1" dirty="0">
              <a:solidFill>
                <a:srgbClr val="970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280" y="97154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874329" y="1779814"/>
          <a:ext cx="5098846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0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Предмет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Изменения в КИМ ЕГЭ 2025 г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71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Информатика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Изменения структуры КИМ отсутствуют.</a:t>
                      </a:r>
                    </a:p>
                    <a:p>
                      <a:r>
                        <a:rPr lang="ru-RU" sz="1000" dirty="0" smtClean="0"/>
                        <a:t>Задание 27 в 2025 г. будет проверять умение выполнять последовательность решения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задач анализа данных: сбор первичных данных, очистка и оценка качества данных, выбор и построение модели, преобразование данных, визуализация данных, интерпретация результатов.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1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Иностранные</a:t>
                      </a:r>
                    </a:p>
                    <a:p>
                      <a:r>
                        <a:rPr lang="ru-RU" sz="1200" dirty="0" smtClean="0"/>
                        <a:t>языки(английский, немецкий, французский, испанский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языки)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Изменения структуры и содержания КИМ отсутствуют.</a:t>
                      </a:r>
                    </a:p>
                    <a:p>
                      <a:r>
                        <a:rPr lang="ru-RU" sz="1000" dirty="0" smtClean="0"/>
                        <a:t>Задания 19–24 на контроль грамматических навыков могут быть даны на двух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отдельных текстах или на одном цельном тексте.</a:t>
                      </a:r>
                    </a:p>
                    <a:p>
                      <a:r>
                        <a:rPr lang="ru-RU" sz="1000" dirty="0" smtClean="0"/>
                        <a:t>Уточнены формулировки задания 38 письменной части и задания 4 устной части, а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также критерии оценивания ответов на задание 4 устной части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04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5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2511</Words>
  <Application>Microsoft Office PowerPoint</Application>
  <PresentationFormat>Широкоэкранный</PresentationFormat>
  <Paragraphs>509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Century Gothic</vt:lpstr>
      <vt:lpstr>Segoe UI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Министерство образования                                         Изменения в КИМ ЕГЭ Ярославской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за порядком  проведения ГИА – 2024 (11 класс)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 Наталия Владимировна</dc:creator>
  <cp:lastModifiedBy>Павлова_МН</cp:lastModifiedBy>
  <cp:revision>87</cp:revision>
  <cp:lastPrinted>2025-01-09T12:26:02Z</cp:lastPrinted>
  <dcterms:created xsi:type="dcterms:W3CDTF">2021-11-17T11:06:19Z</dcterms:created>
  <dcterms:modified xsi:type="dcterms:W3CDTF">2025-01-10T06:30:01Z</dcterms:modified>
</cp:coreProperties>
</file>